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5.gif" ContentType="image/gif"/>
  <Override PartName="/ppt/notesSlides/notesSlide5.xml" ContentType="application/vnd.openxmlformats-officedocument.presentationml.notesSlide+xml"/>
  <Override PartName="/ppt/media/image24.gif"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97" r:id="rId3"/>
    <p:sldId id="299" r:id="rId4"/>
    <p:sldId id="298" r:id="rId5"/>
    <p:sldId id="279" r:id="rId6"/>
    <p:sldId id="281" r:id="rId7"/>
    <p:sldId id="282" r:id="rId8"/>
    <p:sldId id="285" r:id="rId9"/>
    <p:sldId id="283" r:id="rId10"/>
    <p:sldId id="284" r:id="rId11"/>
    <p:sldId id="293" r:id="rId12"/>
    <p:sldId id="286" r:id="rId13"/>
    <p:sldId id="287" r:id="rId14"/>
    <p:sldId id="294" r:id="rId15"/>
    <p:sldId id="288" r:id="rId16"/>
    <p:sldId id="289" r:id="rId17"/>
    <p:sldId id="295" r:id="rId18"/>
    <p:sldId id="291" r:id="rId19"/>
    <p:sldId id="292" r:id="rId20"/>
    <p:sldId id="280" r:id="rId21"/>
    <p:sldId id="290" r:id="rId22"/>
    <p:sldId id="29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6600CC"/>
    <a:srgbClr val="66FFFF"/>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145" autoAdjust="0"/>
  </p:normalViewPr>
  <p:slideViewPr>
    <p:cSldViewPr snapToGrid="0">
      <p:cViewPr varScale="1">
        <p:scale>
          <a:sx n="78" d="100"/>
          <a:sy n="78" d="100"/>
        </p:scale>
        <p:origin x="2610"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9A60A-9ACC-4AE9-93C5-729E0DE0212F}" type="datetimeFigureOut">
              <a:rPr lang="en-GB" smtClean="0"/>
              <a:t>21/05/2015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3F7690-1414-4C6D-903D-2C02C5D0F475}" type="slidenum">
              <a:rPr lang="en-GB" smtClean="0"/>
              <a:t>‹#›</a:t>
            </a:fld>
            <a:endParaRPr lang="en-GB"/>
          </a:p>
        </p:txBody>
      </p:sp>
    </p:spTree>
    <p:extLst>
      <p:ext uri="{BB962C8B-B14F-4D97-AF65-F5344CB8AC3E}">
        <p14:creationId xmlns:p14="http://schemas.microsoft.com/office/powerpoint/2010/main" val="62453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Hello</a:t>
            </a:r>
            <a:r>
              <a:rPr lang="en-GB" baseline="0" dirty="0" smtClean="0"/>
              <a:t> etc. My presentation today is about the hydro-geomorphic effects of severe rain storms. And specifically I’m interested in fluvial erosion and sediment transport during these extreme events, and how the spatial distribution rainfall across the landscape in turn drives </a:t>
            </a:r>
            <a:r>
              <a:rPr lang="en-GB" baseline="0" dirty="0" err="1" smtClean="0"/>
              <a:t>geomrohpic</a:t>
            </a:r>
            <a:r>
              <a:rPr lang="en-GB" baseline="0" dirty="0" smtClean="0"/>
              <a:t> and </a:t>
            </a:r>
            <a:r>
              <a:rPr lang="en-GB" baseline="0" dirty="0" err="1" smtClean="0"/>
              <a:t>hydroeomorphic</a:t>
            </a:r>
            <a:r>
              <a:rPr lang="en-GB" baseline="0" dirty="0" smtClean="0"/>
              <a:t> processes.</a:t>
            </a:r>
            <a:endParaRPr lang="en-GB" dirty="0"/>
          </a:p>
        </p:txBody>
      </p:sp>
      <p:sp>
        <p:nvSpPr>
          <p:cNvPr id="4" name="Slide Number Placeholder 3"/>
          <p:cNvSpPr>
            <a:spLocks noGrp="1"/>
          </p:cNvSpPr>
          <p:nvPr>
            <p:ph type="sldNum" sz="quarter" idx="10"/>
          </p:nvPr>
        </p:nvSpPr>
        <p:spPr/>
        <p:txBody>
          <a:bodyPr/>
          <a:lstStyle/>
          <a:p>
            <a:fld id="{A63F7690-1414-4C6D-903D-2C02C5D0F475}" type="slidenum">
              <a:rPr lang="en-GB" smtClean="0"/>
              <a:t>1</a:t>
            </a:fld>
            <a:endParaRPr lang="en-GB"/>
          </a:p>
        </p:txBody>
      </p:sp>
    </p:spTree>
    <p:extLst>
      <p:ext uri="{BB962C8B-B14F-4D97-AF65-F5344CB8AC3E}">
        <p14:creationId xmlns:p14="http://schemas.microsoft.com/office/powerpoint/2010/main" val="391994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The</a:t>
            </a:r>
            <a:r>
              <a:rPr lang="en-GB" baseline="0" dirty="0" smtClean="0"/>
              <a:t> </a:t>
            </a:r>
            <a:r>
              <a:rPr lang="en-GB" b="1" baseline="0" dirty="0" smtClean="0"/>
              <a:t>first</a:t>
            </a:r>
            <a:r>
              <a:rPr lang="en-GB" baseline="0" dirty="0" smtClean="0"/>
              <a:t> thing that I’d like address is that often when we use 3d landscape evolution models. or distributed hydrological models, as some call them, we don’t really give much thought to the distribution of rainfall input into the model. As </a:t>
            </a:r>
            <a:r>
              <a:rPr lang="en-GB" baseline="0" dirty="0" err="1" smtClean="0"/>
              <a:t>georphologists</a:t>
            </a:r>
            <a:r>
              <a:rPr lang="en-GB" baseline="0" dirty="0" smtClean="0"/>
              <a:t> we tend to be particularly guilty of this. When we represent this spatial variation in rainfall, the landscape </a:t>
            </a:r>
            <a:r>
              <a:rPr lang="en-GB" baseline="0" dirty="0" err="1" smtClean="0"/>
              <a:t>respinds</a:t>
            </a:r>
            <a:r>
              <a:rPr lang="en-GB" baseline="0" dirty="0" smtClean="0"/>
              <a:t> differently. </a:t>
            </a:r>
          </a:p>
          <a:p>
            <a:pPr marL="171450" indent="-171450">
              <a:buFont typeface="Arial" panose="020B0604020202020204" pitchFamily="34" charset="0"/>
              <a:buChar char="•"/>
            </a:pPr>
            <a:r>
              <a:rPr lang="en-GB" b="1" baseline="0" dirty="0" smtClean="0"/>
              <a:t>Secondly, </a:t>
            </a:r>
            <a:r>
              <a:rPr lang="en-GB" b="0" baseline="0" dirty="0" smtClean="0"/>
              <a:t>in the PICO session later on I’ll show you some case studies where I’ve modelled the landscape response differs using more realistic rainfall inputs.</a:t>
            </a:r>
          </a:p>
          <a:p>
            <a:pPr marL="171450" indent="-171450">
              <a:buFont typeface="Arial" panose="020B0604020202020204" pitchFamily="34" charset="0"/>
              <a:buChar char="•"/>
            </a:pPr>
            <a:r>
              <a:rPr lang="en-GB" b="1" baseline="0" dirty="0" smtClean="0"/>
              <a:t>Thirdly, </a:t>
            </a:r>
            <a:r>
              <a:rPr lang="en-GB" b="0" baseline="0" dirty="0" smtClean="0"/>
              <a:t>For those interested in long term landscape evolution, I’d like to talk about how these differences scale up to longer timescales such as drainage basin migration and capture, the growth of mountain ranges and so on.</a:t>
            </a:r>
          </a:p>
          <a:p>
            <a:endParaRPr lang="en-GB" b="0" baseline="0" dirty="0" smtClean="0"/>
          </a:p>
          <a:p>
            <a:r>
              <a:rPr lang="en-GB" b="0" baseline="0" dirty="0" smtClean="0"/>
              <a:t>Here are two of the case studies I’ll be showing you – </a:t>
            </a:r>
            <a:r>
              <a:rPr lang="en-GB" b="0" baseline="0" dirty="0" err="1" smtClean="0"/>
              <a:t>Boscastle</a:t>
            </a:r>
            <a:r>
              <a:rPr lang="en-GB" b="0" baseline="0" dirty="0" smtClean="0"/>
              <a:t>, in the southwest of England from a few years ago, and this is Ryedale in the north of the England after a sever storm and  the resulting flood.</a:t>
            </a:r>
            <a:endParaRPr lang="en-GB" b="1" dirty="0"/>
          </a:p>
        </p:txBody>
      </p:sp>
      <p:sp>
        <p:nvSpPr>
          <p:cNvPr id="4" name="Slide Number Placeholder 3"/>
          <p:cNvSpPr>
            <a:spLocks noGrp="1"/>
          </p:cNvSpPr>
          <p:nvPr>
            <p:ph type="sldNum" sz="quarter" idx="10"/>
          </p:nvPr>
        </p:nvSpPr>
        <p:spPr/>
        <p:txBody>
          <a:bodyPr/>
          <a:lstStyle/>
          <a:p>
            <a:fld id="{A63F7690-1414-4C6D-903D-2C02C5D0F475}" type="slidenum">
              <a:rPr lang="en-GB" smtClean="0"/>
              <a:t>2</a:t>
            </a:fld>
            <a:endParaRPr lang="en-GB"/>
          </a:p>
        </p:txBody>
      </p:sp>
    </p:spTree>
    <p:extLst>
      <p:ext uri="{BB962C8B-B14F-4D97-AF65-F5344CB8AC3E}">
        <p14:creationId xmlns:p14="http://schemas.microsoft.com/office/powerpoint/2010/main" val="183676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The</a:t>
            </a:r>
            <a:r>
              <a:rPr lang="en-GB" baseline="0" dirty="0" smtClean="0"/>
              <a:t> </a:t>
            </a:r>
            <a:r>
              <a:rPr lang="en-GB" b="1" baseline="0" dirty="0" smtClean="0"/>
              <a:t>first</a:t>
            </a:r>
            <a:r>
              <a:rPr lang="en-GB" baseline="0" dirty="0" smtClean="0"/>
              <a:t> thing that I’d like address is that often when we use 3d landscape evolution models. or distributed hydrological models, as some call them, we don’t really give much thought to the distribution of rainfall input into the model. As </a:t>
            </a:r>
            <a:r>
              <a:rPr lang="en-GB" baseline="0" dirty="0" err="1" smtClean="0"/>
              <a:t>georphologists</a:t>
            </a:r>
            <a:r>
              <a:rPr lang="en-GB" baseline="0" dirty="0" smtClean="0"/>
              <a:t> we tend to be particularly guilty of this. When we represent this spatial variation in rainfall, the landscape </a:t>
            </a:r>
            <a:r>
              <a:rPr lang="en-GB" baseline="0" dirty="0" err="1" smtClean="0"/>
              <a:t>respinds</a:t>
            </a:r>
            <a:r>
              <a:rPr lang="en-GB" baseline="0" dirty="0" smtClean="0"/>
              <a:t> differently. </a:t>
            </a:r>
          </a:p>
          <a:p>
            <a:pPr marL="171450" indent="-171450">
              <a:buFont typeface="Arial" panose="020B0604020202020204" pitchFamily="34" charset="0"/>
              <a:buChar char="•"/>
            </a:pPr>
            <a:r>
              <a:rPr lang="en-GB" b="1" baseline="0" dirty="0" smtClean="0"/>
              <a:t>Secondly, </a:t>
            </a:r>
            <a:r>
              <a:rPr lang="en-GB" b="0" baseline="0" dirty="0" smtClean="0"/>
              <a:t>in the PICO session later on I’ll show you some case studies where I’ve modelled the landscape response differs using more realistic rainfall inputs.</a:t>
            </a:r>
          </a:p>
          <a:p>
            <a:pPr marL="171450" indent="-171450">
              <a:buFont typeface="Arial" panose="020B0604020202020204" pitchFamily="34" charset="0"/>
              <a:buChar char="•"/>
            </a:pPr>
            <a:r>
              <a:rPr lang="en-GB" b="1" baseline="0" dirty="0" smtClean="0"/>
              <a:t>Thirdly, </a:t>
            </a:r>
            <a:r>
              <a:rPr lang="en-GB" b="0" baseline="0" dirty="0" smtClean="0"/>
              <a:t>For those interested in long term landscape evolution, I’d like to talk about how these differences scale up to longer timescales such as drainage basin migration and capture, the growth of mountain ranges and so on.</a:t>
            </a:r>
          </a:p>
          <a:p>
            <a:endParaRPr lang="en-GB" b="0" baseline="0" dirty="0" smtClean="0"/>
          </a:p>
          <a:p>
            <a:r>
              <a:rPr lang="en-GB" b="0" baseline="0" dirty="0" smtClean="0"/>
              <a:t>Here are two of the case studies I’ll be showing you – </a:t>
            </a:r>
            <a:r>
              <a:rPr lang="en-GB" b="0" baseline="0" dirty="0" err="1" smtClean="0"/>
              <a:t>Boscastle</a:t>
            </a:r>
            <a:r>
              <a:rPr lang="en-GB" b="0" baseline="0" dirty="0" smtClean="0"/>
              <a:t>, in the southwest of England from a few years ago, and this is Ryedale in the north of the England after a sever storm and  the resulting flood.</a:t>
            </a:r>
            <a:endParaRPr lang="en-GB" b="1" dirty="0"/>
          </a:p>
        </p:txBody>
      </p:sp>
      <p:sp>
        <p:nvSpPr>
          <p:cNvPr id="4" name="Slide Number Placeholder 3"/>
          <p:cNvSpPr>
            <a:spLocks noGrp="1"/>
          </p:cNvSpPr>
          <p:nvPr>
            <p:ph type="sldNum" sz="quarter" idx="10"/>
          </p:nvPr>
        </p:nvSpPr>
        <p:spPr/>
        <p:txBody>
          <a:bodyPr/>
          <a:lstStyle/>
          <a:p>
            <a:fld id="{A63F7690-1414-4C6D-903D-2C02C5D0F475}" type="slidenum">
              <a:rPr lang="en-GB" smtClean="0"/>
              <a:t>3</a:t>
            </a:fld>
            <a:endParaRPr lang="en-GB"/>
          </a:p>
        </p:txBody>
      </p:sp>
    </p:spTree>
    <p:extLst>
      <p:ext uri="{BB962C8B-B14F-4D97-AF65-F5344CB8AC3E}">
        <p14:creationId xmlns:p14="http://schemas.microsoft.com/office/powerpoint/2010/main" val="1597474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in keeping with the theme of this session, here’s the novel method that I’ve implemented.  Conceptually it’s quite straightforward, rather than using a point value from say a rain gauge, as a value for precipitation input, I use high resolution (1km) rainfall radar as the rainfall input into the model. So the distribution of rainfall, even in relatively small catchments is more accurately represented, compared to using a single sample point. </a:t>
            </a:r>
          </a:p>
          <a:p>
            <a:endParaRPr lang="en-GB" baseline="0" dirty="0" smtClean="0"/>
          </a:p>
          <a:p>
            <a:r>
              <a:rPr lang="en-GB" baseline="0" dirty="0" smtClean="0"/>
              <a:t>So come along to my PICO later on and I’ll show you how (or if!) the results differ when using realistic rainfall in hydrologic and landscape evolution models.</a:t>
            </a:r>
          </a:p>
        </p:txBody>
      </p:sp>
      <p:sp>
        <p:nvSpPr>
          <p:cNvPr id="4" name="Slide Number Placeholder 3"/>
          <p:cNvSpPr>
            <a:spLocks noGrp="1"/>
          </p:cNvSpPr>
          <p:nvPr>
            <p:ph type="sldNum" sz="quarter" idx="10"/>
          </p:nvPr>
        </p:nvSpPr>
        <p:spPr/>
        <p:txBody>
          <a:bodyPr/>
          <a:lstStyle/>
          <a:p>
            <a:fld id="{A63F7690-1414-4C6D-903D-2C02C5D0F475}" type="slidenum">
              <a:rPr lang="en-GB" smtClean="0"/>
              <a:t>4</a:t>
            </a:fld>
            <a:endParaRPr lang="en-GB"/>
          </a:p>
        </p:txBody>
      </p:sp>
    </p:spTree>
    <p:extLst>
      <p:ext uri="{BB962C8B-B14F-4D97-AF65-F5344CB8AC3E}">
        <p14:creationId xmlns:p14="http://schemas.microsoft.com/office/powerpoint/2010/main" val="2392357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63F7690-1414-4C6D-903D-2C02C5D0F475}" type="slidenum">
              <a:rPr lang="en-GB" smtClean="0"/>
              <a:t>15</a:t>
            </a:fld>
            <a:endParaRPr lang="en-GB"/>
          </a:p>
        </p:txBody>
      </p:sp>
    </p:spTree>
    <p:extLst>
      <p:ext uri="{BB962C8B-B14F-4D97-AF65-F5344CB8AC3E}">
        <p14:creationId xmlns:p14="http://schemas.microsoft.com/office/powerpoint/2010/main" val="4002197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888F15-5EB6-4C89-8E58-E69CEF9BFFC9}" type="datetimeFigureOut">
              <a:rPr lang="en-GB" smtClean="0"/>
              <a:t>21/05/2015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B85E49-BAE1-431F-BBAB-0A5D32B8B8AB}" type="slidenum">
              <a:rPr lang="en-GB" smtClean="0"/>
              <a:t>‹#›</a:t>
            </a:fld>
            <a:endParaRPr lang="en-GB"/>
          </a:p>
        </p:txBody>
      </p:sp>
    </p:spTree>
    <p:extLst>
      <p:ext uri="{BB962C8B-B14F-4D97-AF65-F5344CB8AC3E}">
        <p14:creationId xmlns:p14="http://schemas.microsoft.com/office/powerpoint/2010/main" val="419221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888F15-5EB6-4C89-8E58-E69CEF9BFFC9}" type="datetimeFigureOut">
              <a:rPr lang="en-GB" smtClean="0"/>
              <a:t>21/05/2015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B85E49-BAE1-431F-BBAB-0A5D32B8B8AB}" type="slidenum">
              <a:rPr lang="en-GB" smtClean="0"/>
              <a:t>‹#›</a:t>
            </a:fld>
            <a:endParaRPr lang="en-GB"/>
          </a:p>
        </p:txBody>
      </p:sp>
    </p:spTree>
    <p:extLst>
      <p:ext uri="{BB962C8B-B14F-4D97-AF65-F5344CB8AC3E}">
        <p14:creationId xmlns:p14="http://schemas.microsoft.com/office/powerpoint/2010/main" val="1042846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888F15-5EB6-4C89-8E58-E69CEF9BFFC9}" type="datetimeFigureOut">
              <a:rPr lang="en-GB" smtClean="0"/>
              <a:t>21/05/2015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B85E49-BAE1-431F-BBAB-0A5D32B8B8AB}" type="slidenum">
              <a:rPr lang="en-GB" smtClean="0"/>
              <a:t>‹#›</a:t>
            </a:fld>
            <a:endParaRPr lang="en-GB"/>
          </a:p>
        </p:txBody>
      </p:sp>
    </p:spTree>
    <p:extLst>
      <p:ext uri="{BB962C8B-B14F-4D97-AF65-F5344CB8AC3E}">
        <p14:creationId xmlns:p14="http://schemas.microsoft.com/office/powerpoint/2010/main" val="184445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888F15-5EB6-4C89-8E58-E69CEF9BFFC9}" type="datetimeFigureOut">
              <a:rPr lang="en-GB" smtClean="0"/>
              <a:t>21/05/2015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B85E49-BAE1-431F-BBAB-0A5D32B8B8AB}" type="slidenum">
              <a:rPr lang="en-GB" smtClean="0"/>
              <a:t>‹#›</a:t>
            </a:fld>
            <a:endParaRPr lang="en-GB"/>
          </a:p>
        </p:txBody>
      </p:sp>
    </p:spTree>
    <p:extLst>
      <p:ext uri="{BB962C8B-B14F-4D97-AF65-F5344CB8AC3E}">
        <p14:creationId xmlns:p14="http://schemas.microsoft.com/office/powerpoint/2010/main" val="2650656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888F15-5EB6-4C89-8E58-E69CEF9BFFC9}" type="datetimeFigureOut">
              <a:rPr lang="en-GB" smtClean="0"/>
              <a:t>21/05/2015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B85E49-BAE1-431F-BBAB-0A5D32B8B8AB}" type="slidenum">
              <a:rPr lang="en-GB" smtClean="0"/>
              <a:t>‹#›</a:t>
            </a:fld>
            <a:endParaRPr lang="en-GB"/>
          </a:p>
        </p:txBody>
      </p:sp>
    </p:spTree>
    <p:extLst>
      <p:ext uri="{BB962C8B-B14F-4D97-AF65-F5344CB8AC3E}">
        <p14:creationId xmlns:p14="http://schemas.microsoft.com/office/powerpoint/2010/main" val="87539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888F15-5EB6-4C89-8E58-E69CEF9BFFC9}" type="datetimeFigureOut">
              <a:rPr lang="en-GB" smtClean="0"/>
              <a:t>21/05/2015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B85E49-BAE1-431F-BBAB-0A5D32B8B8AB}" type="slidenum">
              <a:rPr lang="en-GB" smtClean="0"/>
              <a:t>‹#›</a:t>
            </a:fld>
            <a:endParaRPr lang="en-GB"/>
          </a:p>
        </p:txBody>
      </p:sp>
    </p:spTree>
    <p:extLst>
      <p:ext uri="{BB962C8B-B14F-4D97-AF65-F5344CB8AC3E}">
        <p14:creationId xmlns:p14="http://schemas.microsoft.com/office/powerpoint/2010/main" val="337300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888F15-5EB6-4C89-8E58-E69CEF9BFFC9}" type="datetimeFigureOut">
              <a:rPr lang="en-GB" smtClean="0"/>
              <a:t>21/05/2015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CB85E49-BAE1-431F-BBAB-0A5D32B8B8AB}" type="slidenum">
              <a:rPr lang="en-GB" smtClean="0"/>
              <a:t>‹#›</a:t>
            </a:fld>
            <a:endParaRPr lang="en-GB"/>
          </a:p>
        </p:txBody>
      </p:sp>
    </p:spTree>
    <p:extLst>
      <p:ext uri="{BB962C8B-B14F-4D97-AF65-F5344CB8AC3E}">
        <p14:creationId xmlns:p14="http://schemas.microsoft.com/office/powerpoint/2010/main" val="1344422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888F15-5EB6-4C89-8E58-E69CEF9BFFC9}" type="datetimeFigureOut">
              <a:rPr lang="en-GB" smtClean="0"/>
              <a:t>21/05/2015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B85E49-BAE1-431F-BBAB-0A5D32B8B8AB}" type="slidenum">
              <a:rPr lang="en-GB" smtClean="0"/>
              <a:t>‹#›</a:t>
            </a:fld>
            <a:endParaRPr lang="en-GB"/>
          </a:p>
        </p:txBody>
      </p:sp>
    </p:spTree>
    <p:extLst>
      <p:ext uri="{BB962C8B-B14F-4D97-AF65-F5344CB8AC3E}">
        <p14:creationId xmlns:p14="http://schemas.microsoft.com/office/powerpoint/2010/main" val="71584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88F15-5EB6-4C89-8E58-E69CEF9BFFC9}" type="datetimeFigureOut">
              <a:rPr lang="en-GB" smtClean="0"/>
              <a:t>21/05/2015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CB85E49-BAE1-431F-BBAB-0A5D32B8B8AB}" type="slidenum">
              <a:rPr lang="en-GB" smtClean="0"/>
              <a:t>‹#›</a:t>
            </a:fld>
            <a:endParaRPr lang="en-GB"/>
          </a:p>
        </p:txBody>
      </p:sp>
    </p:spTree>
    <p:extLst>
      <p:ext uri="{BB962C8B-B14F-4D97-AF65-F5344CB8AC3E}">
        <p14:creationId xmlns:p14="http://schemas.microsoft.com/office/powerpoint/2010/main" val="2601708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888F15-5EB6-4C89-8E58-E69CEF9BFFC9}" type="datetimeFigureOut">
              <a:rPr lang="en-GB" smtClean="0"/>
              <a:t>21/05/2015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B85E49-BAE1-431F-BBAB-0A5D32B8B8AB}" type="slidenum">
              <a:rPr lang="en-GB" smtClean="0"/>
              <a:t>‹#›</a:t>
            </a:fld>
            <a:endParaRPr lang="en-GB"/>
          </a:p>
        </p:txBody>
      </p:sp>
    </p:spTree>
    <p:extLst>
      <p:ext uri="{BB962C8B-B14F-4D97-AF65-F5344CB8AC3E}">
        <p14:creationId xmlns:p14="http://schemas.microsoft.com/office/powerpoint/2010/main" val="38382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888F15-5EB6-4C89-8E58-E69CEF9BFFC9}" type="datetimeFigureOut">
              <a:rPr lang="en-GB" smtClean="0"/>
              <a:t>21/05/2015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B85E49-BAE1-431F-BBAB-0A5D32B8B8AB}" type="slidenum">
              <a:rPr lang="en-GB" smtClean="0"/>
              <a:t>‹#›</a:t>
            </a:fld>
            <a:endParaRPr lang="en-GB"/>
          </a:p>
        </p:txBody>
      </p:sp>
    </p:spTree>
    <p:extLst>
      <p:ext uri="{BB962C8B-B14F-4D97-AF65-F5344CB8AC3E}">
        <p14:creationId xmlns:p14="http://schemas.microsoft.com/office/powerpoint/2010/main" val="2883429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88F15-5EB6-4C89-8E58-E69CEF9BFFC9}" type="datetimeFigureOut">
              <a:rPr lang="en-GB" smtClean="0"/>
              <a:t>21/05/2015</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B85E49-BAE1-431F-BBAB-0A5D32B8B8AB}" type="slidenum">
              <a:rPr lang="en-GB" smtClean="0"/>
              <a:t>‹#›</a:t>
            </a:fld>
            <a:endParaRPr lang="en-GB"/>
          </a:p>
        </p:txBody>
      </p:sp>
    </p:spTree>
    <p:extLst>
      <p:ext uri="{BB962C8B-B14F-4D97-AF65-F5344CB8AC3E}">
        <p14:creationId xmlns:p14="http://schemas.microsoft.com/office/powerpoint/2010/main" val="2120131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2.jpg"/><Relationship Id="rId7" Type="http://schemas.openxmlformats.org/officeDocument/2006/relationships/slide" Target="slide6.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jpeg"/><Relationship Id="rId9" Type="http://schemas.openxmlformats.org/officeDocument/2006/relationships/slide" Target="slide2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slide" Target="slide7.xml"/><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slide" Target="slide11.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slide" Target="slide1.xml"/><Relationship Id="rId4" Type="http://schemas.openxmlformats.org/officeDocument/2006/relationships/slide" Target="slide1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slide" Target="slide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gif"/><Relationship Id="rId1" Type="http://schemas.microsoft.com/office/2007/relationships/media" Target="../media/media3.gif"/><Relationship Id="rId6" Type="http://schemas.openxmlformats.org/officeDocument/2006/relationships/slide" Target="slide14.xml"/><Relationship Id="rId5" Type="http://schemas.openxmlformats.org/officeDocument/2006/relationships/image" Target="../media/image25.png"/><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slide" Target="slide18.xml"/><Relationship Id="rId4" Type="http://schemas.openxmlformats.org/officeDocument/2006/relationships/slide" Target="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9.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slide" Target="slide18.xml"/><Relationship Id="rId4" Type="http://schemas.openxmlformats.org/officeDocument/2006/relationships/slide" Target="slide14.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21.xml"/><Relationship Id="rId5" Type="http://schemas.openxmlformats.org/officeDocument/2006/relationships/image" Target="../media/image33.jpe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slide" Target="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jp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6.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slide" Target="slide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slide" Target="slide6.xml"/><Relationship Id="rId4" Type="http://schemas.openxmlformats.org/officeDocument/2006/relationships/slide" Target="slide1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slide" Target="slide7.xml"/><Relationship Id="rId5" Type="http://schemas.openxmlformats.org/officeDocument/2006/relationships/image" Target="../media/image15.gi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431" y="127419"/>
            <a:ext cx="8166883" cy="786828"/>
          </a:xfrm>
        </p:spPr>
        <p:txBody>
          <a:bodyPr>
            <a:noAutofit/>
          </a:bodyPr>
          <a:lstStyle/>
          <a:p>
            <a:r>
              <a:rPr lang="en-GB" sz="3600" b="1" dirty="0" smtClean="0"/>
              <a:t>The Hydro-Geomorphic Effects of Storms</a:t>
            </a:r>
            <a:endParaRPr lang="en-GB" sz="3600" b="1" dirty="0"/>
          </a:p>
        </p:txBody>
      </p:sp>
      <p:sp>
        <p:nvSpPr>
          <p:cNvPr id="5" name="Subtitle 4"/>
          <p:cNvSpPr>
            <a:spLocks noGrp="1"/>
          </p:cNvSpPr>
          <p:nvPr>
            <p:ph type="subTitle" idx="1"/>
          </p:nvPr>
        </p:nvSpPr>
        <p:spPr>
          <a:xfrm>
            <a:off x="833034" y="894997"/>
            <a:ext cx="7963367" cy="1049917"/>
          </a:xfrm>
        </p:spPr>
        <p:txBody>
          <a:bodyPr>
            <a:normAutofit/>
          </a:bodyPr>
          <a:lstStyle/>
          <a:p>
            <a:r>
              <a:rPr lang="en-GB" sz="2000" b="1" dirty="0" smtClean="0"/>
              <a:t>Using high resolution rainfall-radar to model fluvial erosion</a:t>
            </a:r>
          </a:p>
          <a:p>
            <a:pPr>
              <a:lnSpc>
                <a:spcPct val="100000"/>
              </a:lnSpc>
              <a:spcBef>
                <a:spcPts val="0"/>
              </a:spcBef>
            </a:pPr>
            <a:r>
              <a:rPr lang="en-GB" sz="1800" b="1" i="1" dirty="0" smtClean="0"/>
              <a:t>Declan Valters, </a:t>
            </a:r>
            <a:r>
              <a:rPr lang="en-GB" sz="1800" i="1" dirty="0" smtClean="0"/>
              <a:t>David Schultz, Simon Brocklehurst</a:t>
            </a:r>
          </a:p>
          <a:p>
            <a:pPr>
              <a:lnSpc>
                <a:spcPct val="100000"/>
              </a:lnSpc>
              <a:spcBef>
                <a:spcPts val="0"/>
              </a:spcBef>
            </a:pPr>
            <a:r>
              <a:rPr lang="en-GB" sz="1800" dirty="0" smtClean="0"/>
              <a:t>University of Manchester, United Kingdom</a:t>
            </a:r>
            <a:endParaRPr lang="en-GB" sz="1800" dirty="0"/>
          </a:p>
        </p:txBody>
      </p:sp>
      <p:sp>
        <p:nvSpPr>
          <p:cNvPr id="6" name="Rectangle 5"/>
          <p:cNvSpPr/>
          <p:nvPr/>
        </p:nvSpPr>
        <p:spPr>
          <a:xfrm>
            <a:off x="6589198" y="6487431"/>
            <a:ext cx="2554802" cy="276999"/>
          </a:xfrm>
          <a:prstGeom prst="rect">
            <a:avLst/>
          </a:prstGeom>
        </p:spPr>
        <p:txBody>
          <a:bodyPr wrap="none">
            <a:spAutoFit/>
          </a:bodyPr>
          <a:lstStyle/>
          <a:p>
            <a:r>
              <a:rPr lang="en-GB" sz="1200" dirty="0" smtClean="0">
                <a:solidFill>
                  <a:schemeClr val="bg1"/>
                </a:solidFill>
              </a:rPr>
              <a:t>Image: Environment Agency (England)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935" y="6227056"/>
            <a:ext cx="1510461" cy="3906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46" y="6161425"/>
            <a:ext cx="1098658" cy="4645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5736" y="6161425"/>
            <a:ext cx="655883" cy="456267"/>
          </a:xfrm>
          <a:prstGeom prst="rect">
            <a:avLst/>
          </a:prstGeom>
        </p:spPr>
      </p:pic>
      <p:sp>
        <p:nvSpPr>
          <p:cNvPr id="10" name="Rectangle 9">
            <a:hlinkClick r:id="rId6" action="ppaction://hlinksldjump"/>
          </p:cNvPr>
          <p:cNvSpPr/>
          <p:nvPr/>
        </p:nvSpPr>
        <p:spPr>
          <a:xfrm>
            <a:off x="1022831" y="2258993"/>
            <a:ext cx="2981692" cy="732532"/>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Overview</a:t>
            </a:r>
            <a:endParaRPr lang="en-GB" b="1" dirty="0">
              <a:solidFill>
                <a:srgbClr val="FFFF00"/>
              </a:solidFill>
            </a:endParaRPr>
          </a:p>
        </p:txBody>
      </p:sp>
      <p:sp>
        <p:nvSpPr>
          <p:cNvPr id="11" name="Rectangle 10">
            <a:hlinkClick r:id="rId7" action="ppaction://hlinksldjump"/>
          </p:cNvPr>
          <p:cNvSpPr/>
          <p:nvPr/>
        </p:nvSpPr>
        <p:spPr>
          <a:xfrm>
            <a:off x="1022831" y="3168790"/>
            <a:ext cx="2981692" cy="732532"/>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 Case Studies of Severe Storms in the UK</a:t>
            </a:r>
            <a:endParaRPr lang="en-GB" b="1" dirty="0">
              <a:solidFill>
                <a:srgbClr val="FFFF00"/>
              </a:solidFill>
            </a:endParaRPr>
          </a:p>
        </p:txBody>
      </p:sp>
      <p:sp>
        <p:nvSpPr>
          <p:cNvPr id="12" name="Rectangle 11">
            <a:hlinkClick r:id="rId8" action="ppaction://hlinksldjump"/>
          </p:cNvPr>
          <p:cNvSpPr/>
          <p:nvPr/>
        </p:nvSpPr>
        <p:spPr>
          <a:xfrm>
            <a:off x="1022831" y="4093101"/>
            <a:ext cx="2981692" cy="732532"/>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Modelling Framework</a:t>
            </a:r>
            <a:endParaRPr lang="en-GB" b="1" dirty="0">
              <a:solidFill>
                <a:srgbClr val="FFFF00"/>
              </a:solidFill>
            </a:endParaRPr>
          </a:p>
        </p:txBody>
      </p:sp>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Overview</a:t>
            </a:r>
            <a:endParaRPr lang="en-GB" sz="3200" cap="small" dirty="0">
              <a:solidFill>
                <a:srgbClr val="FFFF00"/>
              </a:solidFill>
            </a:endParaRPr>
          </a:p>
        </p:txBody>
      </p:sp>
      <p:sp>
        <p:nvSpPr>
          <p:cNvPr id="15" name="Rectangle 14">
            <a:hlinkClick r:id="rId9" action="ppaction://hlinksldjump"/>
          </p:cNvPr>
          <p:cNvSpPr/>
          <p:nvPr/>
        </p:nvSpPr>
        <p:spPr>
          <a:xfrm>
            <a:off x="1022831" y="5017412"/>
            <a:ext cx="2981692" cy="732532"/>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Conclusions</a:t>
            </a:r>
            <a:endParaRPr lang="en-GB" b="1" dirty="0">
              <a:solidFill>
                <a:srgbClr val="FFFF00"/>
              </a:solidFill>
            </a:endParaRPr>
          </a:p>
        </p:txBody>
      </p:sp>
      <p:sp>
        <p:nvSpPr>
          <p:cNvPr id="13" name="Right Arrow 12"/>
          <p:cNvSpPr/>
          <p:nvPr/>
        </p:nvSpPr>
        <p:spPr>
          <a:xfrm rot="16200000">
            <a:off x="5365819" y="5248680"/>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ight Arrow 15"/>
          <p:cNvSpPr/>
          <p:nvPr/>
        </p:nvSpPr>
        <p:spPr>
          <a:xfrm>
            <a:off x="7191350" y="5285710"/>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ight Arrow 16"/>
          <p:cNvSpPr/>
          <p:nvPr/>
        </p:nvSpPr>
        <p:spPr>
          <a:xfrm rot="10800000">
            <a:off x="6377823" y="5285709"/>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4906842" y="4603774"/>
            <a:ext cx="1470980" cy="646331"/>
          </a:xfrm>
          <a:prstGeom prst="rect">
            <a:avLst/>
          </a:prstGeom>
          <a:noFill/>
        </p:spPr>
        <p:txBody>
          <a:bodyPr wrap="none" rtlCol="0">
            <a:spAutoFit/>
          </a:bodyPr>
          <a:lstStyle/>
          <a:p>
            <a:pPr algn="ctr"/>
            <a:r>
              <a:rPr lang="en-GB" sz="1200" b="1" dirty="0" smtClean="0"/>
              <a:t>The orange ‘Home’ </a:t>
            </a:r>
          </a:p>
          <a:p>
            <a:pPr algn="ctr"/>
            <a:r>
              <a:rPr lang="en-GB" sz="1200" b="1" dirty="0" smtClean="0"/>
              <a:t>Button takes you to </a:t>
            </a:r>
          </a:p>
          <a:p>
            <a:pPr algn="ctr"/>
            <a:r>
              <a:rPr lang="en-GB" sz="1200" b="1" dirty="0" smtClean="0"/>
              <a:t>the section menu</a:t>
            </a:r>
            <a:endParaRPr lang="en-GB" sz="1200" b="1" dirty="0"/>
          </a:p>
        </p:txBody>
      </p:sp>
      <p:sp>
        <p:nvSpPr>
          <p:cNvPr id="18" name="TextBox 17"/>
          <p:cNvSpPr txBox="1"/>
          <p:nvPr/>
        </p:nvSpPr>
        <p:spPr>
          <a:xfrm>
            <a:off x="6433418" y="4603774"/>
            <a:ext cx="1515863" cy="646331"/>
          </a:xfrm>
          <a:prstGeom prst="rect">
            <a:avLst/>
          </a:prstGeom>
          <a:noFill/>
        </p:spPr>
        <p:txBody>
          <a:bodyPr wrap="none" rtlCol="0">
            <a:spAutoFit/>
          </a:bodyPr>
          <a:lstStyle/>
          <a:p>
            <a:pPr algn="ctr"/>
            <a:r>
              <a:rPr lang="en-GB" sz="1200" b="1" dirty="0" smtClean="0"/>
              <a:t>The left/right arrows</a:t>
            </a:r>
          </a:p>
          <a:p>
            <a:pPr algn="ctr"/>
            <a:r>
              <a:rPr lang="en-GB" sz="1200" b="1" dirty="0" smtClean="0"/>
              <a:t>take you to the</a:t>
            </a:r>
          </a:p>
          <a:p>
            <a:pPr algn="ctr"/>
            <a:r>
              <a:rPr lang="en-GB" sz="1200" b="1" dirty="0"/>
              <a:t>n</a:t>
            </a:r>
            <a:r>
              <a:rPr lang="en-GB" sz="1200" b="1" dirty="0" smtClean="0"/>
              <a:t>ext page</a:t>
            </a:r>
            <a:endParaRPr lang="en-GB" sz="1200" b="1" dirty="0"/>
          </a:p>
        </p:txBody>
      </p:sp>
      <p:sp>
        <p:nvSpPr>
          <p:cNvPr id="8" name="TextBox 7"/>
          <p:cNvSpPr txBox="1"/>
          <p:nvPr/>
        </p:nvSpPr>
        <p:spPr>
          <a:xfrm>
            <a:off x="5570746" y="4211951"/>
            <a:ext cx="1725344" cy="369332"/>
          </a:xfrm>
          <a:prstGeom prst="rect">
            <a:avLst/>
          </a:prstGeom>
          <a:noFill/>
        </p:spPr>
        <p:txBody>
          <a:bodyPr wrap="none" rtlCol="0">
            <a:spAutoFit/>
          </a:bodyPr>
          <a:lstStyle/>
          <a:p>
            <a:r>
              <a:rPr lang="en-GB" b="1" dirty="0" smtClean="0"/>
              <a:t>PICO Navigation</a:t>
            </a:r>
            <a:endParaRPr lang="en-GB" b="1" dirty="0"/>
          </a:p>
        </p:txBody>
      </p:sp>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418306" y="580584"/>
            <a:ext cx="1502725" cy="525954"/>
          </a:xfrm>
          <a:prstGeom prst="rect">
            <a:avLst/>
          </a:prstGeom>
        </p:spPr>
      </p:pic>
    </p:spTree>
    <p:extLst>
      <p:ext uri="{BB962C8B-B14F-4D97-AF65-F5344CB8AC3E}">
        <p14:creationId xmlns:p14="http://schemas.microsoft.com/office/powerpoint/2010/main" val="167706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cap="small" dirty="0" err="1" smtClean="0">
                <a:solidFill>
                  <a:srgbClr val="FFFF00"/>
                </a:solidFill>
              </a:rPr>
              <a:t>Boscastle</a:t>
            </a:r>
            <a:r>
              <a:rPr lang="en-GB" sz="3200" cap="small" dirty="0" smtClean="0">
                <a:solidFill>
                  <a:srgbClr val="FFFF00"/>
                </a:solidFill>
              </a:rPr>
              <a:t> 2004</a:t>
            </a:r>
            <a:endParaRPr lang="en-GB" sz="3200" cap="small" dirty="0">
              <a:solidFill>
                <a:srgbClr val="FFFF00"/>
              </a:solidFill>
            </a:endParaRPr>
          </a:p>
        </p:txBody>
      </p:sp>
      <p:sp>
        <p:nvSpPr>
          <p:cNvPr id="8" name="Rectangle 7"/>
          <p:cNvSpPr/>
          <p:nvPr/>
        </p:nvSpPr>
        <p:spPr>
          <a:xfrm>
            <a:off x="6162308" y="-1"/>
            <a:ext cx="298169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Model Results</a:t>
            </a:r>
            <a:endParaRPr lang="en-GB" b="1" dirty="0">
              <a:solidFill>
                <a:srgbClr val="FFFF00"/>
              </a:solidFill>
            </a:endParaRPr>
          </a:p>
        </p:txBody>
      </p:sp>
      <p:pic>
        <p:nvPicPr>
          <p:cNvPr id="9" name="erosional_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4444231" y="2438400"/>
            <a:ext cx="5509394" cy="2967038"/>
          </a:xfrm>
          <a:prstGeom prst="rect">
            <a:avLst/>
          </a:prstGeom>
        </p:spPr>
      </p:pic>
    </p:spTree>
    <p:extLst>
      <p:ext uri="{BB962C8B-B14F-4D97-AF65-F5344CB8AC3E}">
        <p14:creationId xmlns:p14="http://schemas.microsoft.com/office/powerpoint/2010/main" val="2061053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b="1" cap="small" dirty="0" err="1" smtClean="0">
                <a:solidFill>
                  <a:srgbClr val="FFFF00"/>
                </a:solidFill>
              </a:rPr>
              <a:t>Boscastle</a:t>
            </a:r>
            <a:r>
              <a:rPr lang="en-GB" sz="3200" cap="small" dirty="0" smtClean="0">
                <a:solidFill>
                  <a:srgbClr val="FFFF00"/>
                </a:solidFill>
              </a:rPr>
              <a:t> 2004</a:t>
            </a:r>
            <a:endParaRPr lang="en-GB" sz="3200" cap="small" dirty="0">
              <a:solidFill>
                <a:srgbClr val="FFFF00"/>
              </a:solidFill>
            </a:endParaRPr>
          </a:p>
        </p:txBody>
      </p:sp>
      <p:sp>
        <p:nvSpPr>
          <p:cNvPr id="8" name="Rectangle 7"/>
          <p:cNvSpPr/>
          <p:nvPr/>
        </p:nvSpPr>
        <p:spPr>
          <a:xfrm>
            <a:off x="6162308" y="-1"/>
            <a:ext cx="298169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solidFill>
                  <a:srgbClr val="FFFF00"/>
                </a:solidFill>
              </a:rPr>
              <a:t>Boscastle</a:t>
            </a:r>
            <a:r>
              <a:rPr lang="en-GB" b="1" dirty="0" smtClean="0">
                <a:solidFill>
                  <a:srgbClr val="FFFF00"/>
                </a:solidFill>
              </a:rPr>
              <a:t>: Model Results</a:t>
            </a:r>
            <a:endParaRPr lang="en-GB" b="1" dirty="0">
              <a:solidFill>
                <a:srgbClr val="FFFF00"/>
              </a:solidFill>
            </a:endParaRPr>
          </a:p>
        </p:txBody>
      </p:sp>
      <p:sp>
        <p:nvSpPr>
          <p:cNvPr id="7" name="Rectangle 6"/>
          <p:cNvSpPr/>
          <p:nvPr/>
        </p:nvSpPr>
        <p:spPr>
          <a:xfrm>
            <a:off x="898765" y="872762"/>
            <a:ext cx="4101480" cy="5334103"/>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solidFill>
                  <a:srgbClr val="FFFF00"/>
                </a:solidFill>
              </a:rPr>
              <a:t>Water and Sediment Discharge at Catchment Outlet. </a:t>
            </a:r>
            <a:r>
              <a:rPr lang="en-GB" dirty="0" smtClean="0">
                <a:solidFill>
                  <a:srgbClr val="FFFF00"/>
                </a:solidFill>
              </a:rPr>
              <a:t>The simulations used rainfall input from the Met Office NIMROD rainfall-radar system. The top figure is from a simulation using uniform rainfall input, i.e. a average value of rainfall is applied to the whole catchment. The lower figure, uses spatially realistic rainfall inputs, assimilated into the model directly from 1km resolution radar.</a:t>
            </a:r>
          </a:p>
          <a:p>
            <a:endParaRPr lang="en-GB" b="1" dirty="0">
              <a:solidFill>
                <a:srgbClr val="FFFF00"/>
              </a:solidFill>
            </a:endParaRPr>
          </a:p>
          <a:p>
            <a:r>
              <a:rPr lang="en-GB" dirty="0" smtClean="0">
                <a:solidFill>
                  <a:srgbClr val="FFFF00"/>
                </a:solidFill>
              </a:rPr>
              <a:t>When considering water and sediment discharges at a single outlet point (the mouth of the catchment), differences between using realistic rainfall input and uniform rainfall values are small, but in this case the SPATIAL (realistic) rainfall simulation predicted slightly lower sediment flux peaks.</a:t>
            </a:r>
            <a:endParaRPr lang="en-GB" dirty="0">
              <a:solidFill>
                <a:srgbClr val="FFFF00"/>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894" y="1038563"/>
            <a:ext cx="3684770" cy="2749759"/>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894" y="3771941"/>
            <a:ext cx="3684770" cy="2749759"/>
          </a:xfrm>
          <a:prstGeom prst="rect">
            <a:avLst/>
          </a:prstGeom>
        </p:spPr>
      </p:pic>
      <p:sp>
        <p:nvSpPr>
          <p:cNvPr id="9" name="Right Arrow 8">
            <a:hlinkClick r:id="rId4" action="ppaction://hlinksldjump"/>
          </p:cNvPr>
          <p:cNvSpPr/>
          <p:nvPr/>
        </p:nvSpPr>
        <p:spPr>
          <a:xfrm>
            <a:off x="5341916" y="86723"/>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g</a:t>
            </a:r>
            <a:endParaRPr lang="en-GB" dirty="0"/>
          </a:p>
        </p:txBody>
      </p:sp>
      <p:sp>
        <p:nvSpPr>
          <p:cNvPr id="10" name="Right Arrow 9">
            <a:hlinkClick r:id="rId5" action="ppaction://hlinksldjump"/>
          </p:cNvPr>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10229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428" y="638408"/>
            <a:ext cx="5134430" cy="3080658"/>
          </a:xfrm>
          <a:prstGeom prst="rect">
            <a:avLst/>
          </a:prstGeom>
        </p:spPr>
      </p:pic>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b="1" cap="small" dirty="0" err="1" smtClean="0">
                <a:solidFill>
                  <a:srgbClr val="FFFF00"/>
                </a:solidFill>
              </a:rPr>
              <a:t>Boscastle</a:t>
            </a:r>
            <a:r>
              <a:rPr lang="en-GB" sz="3200" cap="small" dirty="0" smtClean="0">
                <a:solidFill>
                  <a:srgbClr val="FFFF00"/>
                </a:solidFill>
              </a:rPr>
              <a:t> 2004</a:t>
            </a:r>
            <a:endParaRPr lang="en-GB" sz="3200" cap="small" dirty="0">
              <a:solidFill>
                <a:srgbClr val="FFFF00"/>
              </a:solidFill>
            </a:endParaRPr>
          </a:p>
        </p:txBody>
      </p:sp>
      <p:sp>
        <p:nvSpPr>
          <p:cNvPr id="8" name="Rectangle 7"/>
          <p:cNvSpPr/>
          <p:nvPr/>
        </p:nvSpPr>
        <p:spPr>
          <a:xfrm>
            <a:off x="6162308" y="-1"/>
            <a:ext cx="298169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solidFill>
                  <a:srgbClr val="FFFF00"/>
                </a:solidFill>
              </a:rPr>
              <a:t>Boscastle</a:t>
            </a:r>
            <a:r>
              <a:rPr lang="en-GB" b="1" dirty="0" smtClean="0">
                <a:solidFill>
                  <a:srgbClr val="FFFF00"/>
                </a:solidFill>
              </a:rPr>
              <a:t>: Model Results</a:t>
            </a:r>
            <a:endParaRPr lang="en-GB" b="1" dirty="0">
              <a:solidFill>
                <a:srgbClr val="FFFF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427" y="3628571"/>
            <a:ext cx="5134430" cy="3080658"/>
          </a:xfrm>
          <a:prstGeom prst="rect">
            <a:avLst/>
          </a:prstGeom>
        </p:spPr>
      </p:pic>
      <p:sp>
        <p:nvSpPr>
          <p:cNvPr id="7" name="Rectangle 6"/>
          <p:cNvSpPr/>
          <p:nvPr/>
        </p:nvSpPr>
        <p:spPr>
          <a:xfrm>
            <a:off x="882736" y="359006"/>
            <a:ext cx="2836549" cy="6224673"/>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solidFill>
                  <a:srgbClr val="FFFF00"/>
                </a:solidFill>
              </a:rPr>
              <a:t>Erosion and deposition along channel (River </a:t>
            </a:r>
            <a:r>
              <a:rPr lang="en-GB" b="1" dirty="0" err="1" smtClean="0">
                <a:solidFill>
                  <a:srgbClr val="FFFF00"/>
                </a:solidFill>
              </a:rPr>
              <a:t>Valency</a:t>
            </a:r>
            <a:r>
              <a:rPr lang="en-GB" b="1" dirty="0" smtClean="0">
                <a:solidFill>
                  <a:srgbClr val="FFFF00"/>
                </a:solidFill>
              </a:rPr>
              <a:t>, </a:t>
            </a:r>
            <a:r>
              <a:rPr lang="en-GB" b="1" dirty="0" err="1" smtClean="0">
                <a:solidFill>
                  <a:srgbClr val="FFFF00"/>
                </a:solidFill>
              </a:rPr>
              <a:t>Boscastle</a:t>
            </a:r>
            <a:r>
              <a:rPr lang="en-GB" b="1" dirty="0" smtClean="0">
                <a:solidFill>
                  <a:srgbClr val="FFFF00"/>
                </a:solidFill>
              </a:rPr>
              <a:t>.) </a:t>
            </a:r>
            <a:r>
              <a:rPr lang="en-GB" dirty="0" smtClean="0">
                <a:solidFill>
                  <a:srgbClr val="FFFF00"/>
                </a:solidFill>
              </a:rPr>
              <a:t>Top figure shows the case with spatially variable rainfall from the NIMROD radar input to the model. Lower figure shows the model when using spatially uniform rainfall input. With realistic rainfall distribution, erosion is found to concentrate in the upper reach of the catchment. (Dashed lines show minimum and maximum values)</a:t>
            </a:r>
          </a:p>
          <a:p>
            <a:endParaRPr lang="en-GB" b="1" dirty="0">
              <a:solidFill>
                <a:srgbClr val="FFFF00"/>
              </a:solidFill>
            </a:endParaRPr>
          </a:p>
          <a:p>
            <a:r>
              <a:rPr lang="en-GB" b="1" dirty="0" smtClean="0">
                <a:solidFill>
                  <a:srgbClr val="FFFF00"/>
                </a:solidFill>
              </a:rPr>
              <a:t>With spatially realistic rainfall, the wave of erosion does not propagate fully down the channel.</a:t>
            </a:r>
            <a:endParaRPr lang="en-GB" b="1" dirty="0">
              <a:solidFill>
                <a:srgbClr val="FFFF00"/>
              </a:solidFill>
            </a:endParaRPr>
          </a:p>
        </p:txBody>
      </p:sp>
      <p:sp>
        <p:nvSpPr>
          <p:cNvPr id="4" name="Right Arrow 3">
            <a:hlinkClick r:id="rId4" action="ppaction://hlinksldjump"/>
          </p:cNvPr>
          <p:cNvSpPr/>
          <p:nvPr/>
        </p:nvSpPr>
        <p:spPr>
          <a:xfrm>
            <a:off x="5341916" y="86723"/>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ight Arrow 4"/>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hlinkClick r:id="rId5" action="ppaction://hlinksldjump"/>
          </p:cNvPr>
          <p:cNvSpPr/>
          <p:nvPr/>
        </p:nvSpPr>
        <p:spPr>
          <a:xfrm rot="10800000">
            <a:off x="3850359" y="86722"/>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1265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b="1" cap="small" dirty="0" err="1" smtClean="0">
                <a:solidFill>
                  <a:srgbClr val="FFFF00"/>
                </a:solidFill>
              </a:rPr>
              <a:t>Boscastle</a:t>
            </a:r>
            <a:r>
              <a:rPr lang="en-GB" sz="3200" cap="small" dirty="0" smtClean="0">
                <a:solidFill>
                  <a:srgbClr val="FFFF00"/>
                </a:solidFill>
              </a:rPr>
              <a:t> 2004</a:t>
            </a:r>
            <a:endParaRPr lang="en-GB" sz="3200" cap="small" dirty="0">
              <a:solidFill>
                <a:srgbClr val="FFFF00"/>
              </a:solidFill>
            </a:endParaRPr>
          </a:p>
        </p:txBody>
      </p:sp>
      <p:sp>
        <p:nvSpPr>
          <p:cNvPr id="8" name="Rectangle 7"/>
          <p:cNvSpPr/>
          <p:nvPr/>
        </p:nvSpPr>
        <p:spPr>
          <a:xfrm>
            <a:off x="6162308" y="-1"/>
            <a:ext cx="298169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solidFill>
                  <a:srgbClr val="FFFF00"/>
                </a:solidFill>
              </a:rPr>
              <a:t>Boscastle</a:t>
            </a:r>
            <a:r>
              <a:rPr lang="en-GB" b="1" dirty="0" smtClean="0">
                <a:solidFill>
                  <a:srgbClr val="FFFF00"/>
                </a:solidFill>
              </a:rPr>
              <a:t>: Model Results</a:t>
            </a:r>
            <a:endParaRPr lang="en-GB" b="1" dirty="0">
              <a:solidFill>
                <a:srgbClr val="FFFF00"/>
              </a:solidFill>
            </a:endParaRPr>
          </a:p>
        </p:txBody>
      </p:sp>
      <p:sp>
        <p:nvSpPr>
          <p:cNvPr id="7" name="Rectangle 6"/>
          <p:cNvSpPr/>
          <p:nvPr/>
        </p:nvSpPr>
        <p:spPr>
          <a:xfrm>
            <a:off x="882736" y="718016"/>
            <a:ext cx="5068121" cy="2359013"/>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solidFill>
                  <a:srgbClr val="FFFF00"/>
                </a:solidFill>
              </a:rPr>
              <a:t>Median Grain Size (D50, mm) Distribution along channel (River </a:t>
            </a:r>
            <a:r>
              <a:rPr lang="en-GB" b="1" dirty="0" err="1" smtClean="0">
                <a:solidFill>
                  <a:srgbClr val="FFFF00"/>
                </a:solidFill>
              </a:rPr>
              <a:t>Valency</a:t>
            </a:r>
            <a:r>
              <a:rPr lang="en-GB" b="1" dirty="0" smtClean="0">
                <a:solidFill>
                  <a:srgbClr val="FFFF00"/>
                </a:solidFill>
              </a:rPr>
              <a:t>, </a:t>
            </a:r>
            <a:r>
              <a:rPr lang="en-GB" b="1" dirty="0" err="1" smtClean="0">
                <a:solidFill>
                  <a:srgbClr val="FFFF00"/>
                </a:solidFill>
              </a:rPr>
              <a:t>Boscastle</a:t>
            </a:r>
            <a:r>
              <a:rPr lang="en-GB" b="1" dirty="0" smtClean="0">
                <a:solidFill>
                  <a:srgbClr val="FFFF00"/>
                </a:solidFill>
              </a:rPr>
              <a:t>.) </a:t>
            </a:r>
            <a:r>
              <a:rPr lang="en-GB" dirty="0" smtClean="0">
                <a:solidFill>
                  <a:srgbClr val="FFFF00"/>
                </a:solidFill>
              </a:rPr>
              <a:t>In green is the distribution using realistic rainfall inputs from the NIMROD rainfall radar data. Blue line is using uniform rainfall input. Spatially realistic rainfall case shows larger mean grain size in </a:t>
            </a:r>
            <a:r>
              <a:rPr lang="en-GB" dirty="0">
                <a:solidFill>
                  <a:srgbClr val="FFFF00"/>
                </a:solidFill>
              </a:rPr>
              <a:t>m</a:t>
            </a:r>
            <a:r>
              <a:rPr lang="en-GB" dirty="0" smtClean="0">
                <a:solidFill>
                  <a:srgbClr val="FFFF00"/>
                </a:solidFill>
              </a:rPr>
              <a:t>id- to lower reaches of the channel. </a:t>
            </a:r>
            <a:endParaRPr lang="en-GB" b="1"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076" y="3198364"/>
            <a:ext cx="5872238" cy="3523343"/>
          </a:xfrm>
          <a:prstGeom prst="rect">
            <a:avLst/>
          </a:prstGeom>
        </p:spPr>
      </p:pic>
      <p:sp>
        <p:nvSpPr>
          <p:cNvPr id="9" name="Right Arrow 8"/>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hlinkClick r:id="rId3" action="ppaction://hlinksldjump"/>
          </p:cNvPr>
          <p:cNvSpPr/>
          <p:nvPr/>
        </p:nvSpPr>
        <p:spPr>
          <a:xfrm rot="10800000">
            <a:off x="3850359" y="86722"/>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1396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b="1" cap="small" dirty="0" smtClean="0">
                <a:solidFill>
                  <a:srgbClr val="FFFF00"/>
                </a:solidFill>
              </a:rPr>
              <a:t>Ryedale </a:t>
            </a:r>
            <a:r>
              <a:rPr lang="en-GB" sz="3200" cap="small" dirty="0" smtClean="0">
                <a:solidFill>
                  <a:srgbClr val="FFFF00"/>
                </a:solidFill>
              </a:rPr>
              <a:t>2005</a:t>
            </a:r>
            <a:endParaRPr lang="en-GB" sz="3200" cap="small" dirty="0">
              <a:solidFill>
                <a:srgbClr val="FFFF00"/>
              </a:solidFill>
            </a:endParaRPr>
          </a:p>
        </p:txBody>
      </p:sp>
      <p:sp>
        <p:nvSpPr>
          <p:cNvPr id="6" name="Rectangle 5">
            <a:hlinkClick r:id="rId2" action="ppaction://hlinksldjump" tooltip="Take me to the Ryedale Meteorological Setting"/>
          </p:cNvPr>
          <p:cNvSpPr/>
          <p:nvPr/>
        </p:nvSpPr>
        <p:spPr>
          <a:xfrm>
            <a:off x="1049168" y="2152815"/>
            <a:ext cx="2981692" cy="718018"/>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Meteorological Setting</a:t>
            </a:r>
            <a:endParaRPr lang="en-GB" b="1" dirty="0">
              <a:solidFill>
                <a:srgbClr val="FFFF00"/>
              </a:solidFill>
            </a:endParaRPr>
          </a:p>
        </p:txBody>
      </p:sp>
      <p:sp>
        <p:nvSpPr>
          <p:cNvPr id="7" name="Rectangle 6">
            <a:hlinkClick r:id="rId3" action="ppaction://hlinksldjump" tooltip="Show me the catchment setting"/>
          </p:cNvPr>
          <p:cNvSpPr/>
          <p:nvPr/>
        </p:nvSpPr>
        <p:spPr>
          <a:xfrm>
            <a:off x="1049168" y="3190587"/>
            <a:ext cx="2981692" cy="718018"/>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Catchment Setting</a:t>
            </a:r>
            <a:endParaRPr lang="en-GB" b="1" dirty="0">
              <a:solidFill>
                <a:srgbClr val="FFFF00"/>
              </a:solidFill>
            </a:endParaRPr>
          </a:p>
        </p:txBody>
      </p:sp>
      <p:sp>
        <p:nvSpPr>
          <p:cNvPr id="8" name="Rectangle 7">
            <a:hlinkClick r:id="rId4" action="ppaction://hlinksldjump" tooltip="Take me to the 1st page of model results from Ryedale"/>
          </p:cNvPr>
          <p:cNvSpPr/>
          <p:nvPr/>
        </p:nvSpPr>
        <p:spPr>
          <a:xfrm>
            <a:off x="1049168" y="4228359"/>
            <a:ext cx="2981692" cy="718018"/>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Model Results</a:t>
            </a:r>
            <a:endParaRPr lang="en-GB" b="1" dirty="0">
              <a:solidFill>
                <a:srgbClr val="FFFF00"/>
              </a:solidFill>
            </a:endParaRPr>
          </a:p>
        </p:txBody>
      </p:sp>
      <p:sp>
        <p:nvSpPr>
          <p:cNvPr id="9" name="Right Arrow 8">
            <a:hlinkClick r:id="rId5" action="ppaction://hlinksldjump"/>
          </p:cNvPr>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rotWithShape="1">
          <a:blip r:embed="rId6"/>
          <a:srcRect l="31836" t="15240" r="40918" b="12204"/>
          <a:stretch/>
        </p:blipFill>
        <p:spPr>
          <a:xfrm>
            <a:off x="4671650" y="1234425"/>
            <a:ext cx="3474774" cy="5202365"/>
          </a:xfrm>
          <a:prstGeom prst="rect">
            <a:avLst/>
          </a:prstGeom>
        </p:spPr>
      </p:pic>
      <p:sp>
        <p:nvSpPr>
          <p:cNvPr id="11" name="TextBox 10"/>
          <p:cNvSpPr txBox="1"/>
          <p:nvPr/>
        </p:nvSpPr>
        <p:spPr>
          <a:xfrm rot="16200000">
            <a:off x="6866396" y="4910541"/>
            <a:ext cx="2806277" cy="246221"/>
          </a:xfrm>
          <a:prstGeom prst="rect">
            <a:avLst/>
          </a:prstGeom>
          <a:noFill/>
        </p:spPr>
        <p:txBody>
          <a:bodyPr wrap="square" rtlCol="0">
            <a:spAutoFit/>
          </a:bodyPr>
          <a:lstStyle/>
          <a:p>
            <a:r>
              <a:rPr lang="en-GB" sz="1000" dirty="0" smtClean="0"/>
              <a:t>J. Hopkins, U. of Durham</a:t>
            </a:r>
            <a:endParaRPr lang="en-GB" sz="1000" dirty="0"/>
          </a:p>
        </p:txBody>
      </p:sp>
    </p:spTree>
    <p:extLst>
      <p:ext uri="{BB962C8B-B14F-4D97-AF65-F5344CB8AC3E}">
        <p14:creationId xmlns:p14="http://schemas.microsoft.com/office/powerpoint/2010/main" val="15279660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b="1" cap="small" dirty="0" smtClean="0">
                <a:solidFill>
                  <a:srgbClr val="FFFF00"/>
                </a:solidFill>
              </a:rPr>
              <a:t>Ryedale</a:t>
            </a:r>
            <a:r>
              <a:rPr lang="en-GB" sz="3200" cap="small" dirty="0" smtClean="0">
                <a:solidFill>
                  <a:srgbClr val="FFFF00"/>
                </a:solidFill>
              </a:rPr>
              <a:t> 2005</a:t>
            </a:r>
            <a:endParaRPr lang="en-GB" sz="3200" cap="small" dirty="0">
              <a:solidFill>
                <a:srgbClr val="FFFF00"/>
              </a:solidFill>
            </a:endParaRPr>
          </a:p>
        </p:txBody>
      </p:sp>
      <p:sp>
        <p:nvSpPr>
          <p:cNvPr id="7" name="Rectangle 6"/>
          <p:cNvSpPr/>
          <p:nvPr/>
        </p:nvSpPr>
        <p:spPr>
          <a:xfrm>
            <a:off x="6162308" y="0"/>
            <a:ext cx="298169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Ryedale: Catchment Setting</a:t>
            </a:r>
            <a:endParaRPr lang="en-GB" b="1" dirty="0">
              <a:solidFill>
                <a:srgbClr val="FFFF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6410" y="718018"/>
            <a:ext cx="3975384" cy="57153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3063" y="1409700"/>
            <a:ext cx="2438400" cy="2438400"/>
          </a:xfrm>
          <a:prstGeom prst="rect">
            <a:avLst/>
          </a:prstGeom>
        </p:spPr>
      </p:pic>
      <p:sp>
        <p:nvSpPr>
          <p:cNvPr id="6" name="Rectangle 5"/>
          <p:cNvSpPr/>
          <p:nvPr/>
        </p:nvSpPr>
        <p:spPr>
          <a:xfrm>
            <a:off x="6162308" y="2273825"/>
            <a:ext cx="962392" cy="135519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6289881" y="2109248"/>
            <a:ext cx="707245" cy="369332"/>
          </a:xfrm>
          <a:prstGeom prst="rect">
            <a:avLst/>
          </a:prstGeom>
          <a:noFill/>
        </p:spPr>
        <p:txBody>
          <a:bodyPr wrap="none" rtlCol="0">
            <a:spAutoFit/>
          </a:bodyPr>
          <a:lstStyle/>
          <a:p>
            <a:r>
              <a:rPr lang="en-GB" dirty="0" smtClean="0"/>
              <a:t>15km</a:t>
            </a:r>
            <a:endParaRPr lang="en-GB" dirty="0"/>
          </a:p>
        </p:txBody>
      </p:sp>
      <p:sp>
        <p:nvSpPr>
          <p:cNvPr id="8" name="Right Arrow 7">
            <a:hlinkClick r:id="rId5" action="ppaction://hlinksldjump"/>
          </p:cNvPr>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3458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25871"/>
          <a:stretch/>
        </p:blipFill>
        <p:spPr>
          <a:xfrm>
            <a:off x="4611007" y="2733675"/>
            <a:ext cx="4532993" cy="4124325"/>
          </a:xfrm>
          <a:prstGeom prst="rect">
            <a:avLst/>
          </a:prstGeom>
        </p:spPr>
      </p:pic>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b="1" cap="small" dirty="0" smtClean="0">
                <a:solidFill>
                  <a:srgbClr val="FFFF00"/>
                </a:solidFill>
              </a:rPr>
              <a:t>Ryedale</a:t>
            </a:r>
            <a:r>
              <a:rPr lang="en-GB" sz="3200" cap="small" dirty="0" smtClean="0">
                <a:solidFill>
                  <a:srgbClr val="FFFF00"/>
                </a:solidFill>
              </a:rPr>
              <a:t> 2005</a:t>
            </a:r>
            <a:endParaRPr lang="en-GB" sz="3200" cap="small" dirty="0">
              <a:solidFill>
                <a:srgbClr val="FFFF00"/>
              </a:solidFill>
            </a:endParaRPr>
          </a:p>
        </p:txBody>
      </p:sp>
      <p:sp>
        <p:nvSpPr>
          <p:cNvPr id="7" name="Rectangle 6"/>
          <p:cNvSpPr/>
          <p:nvPr/>
        </p:nvSpPr>
        <p:spPr>
          <a:xfrm>
            <a:off x="6162308" y="0"/>
            <a:ext cx="298169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Ryedale: Meteorological Setting</a:t>
            </a:r>
            <a:endParaRPr lang="en-GB" b="1" dirty="0">
              <a:solidFill>
                <a:srgbClr val="FFFF00"/>
              </a:solidFill>
            </a:endParaRPr>
          </a:p>
        </p:txBody>
      </p:sp>
      <p:pic>
        <p:nvPicPr>
          <p:cNvPr id="4" name="radaranimation_19jun2005_ryeda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7716" y="0"/>
            <a:ext cx="5050971" cy="5050971"/>
          </a:xfrm>
          <a:prstGeom prst="rect">
            <a:avLst/>
          </a:prstGeom>
        </p:spPr>
      </p:pic>
      <p:sp>
        <p:nvSpPr>
          <p:cNvPr id="6" name="Rectangle 5"/>
          <p:cNvSpPr/>
          <p:nvPr/>
        </p:nvSpPr>
        <p:spPr>
          <a:xfrm>
            <a:off x="759141" y="5153025"/>
            <a:ext cx="3755710" cy="1619704"/>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FFFF00"/>
                </a:solidFill>
              </a:rPr>
              <a:t>T</a:t>
            </a:r>
            <a:r>
              <a:rPr lang="en-GB" sz="1200" dirty="0" smtClean="0">
                <a:solidFill>
                  <a:srgbClr val="FFFF00"/>
                </a:solidFill>
              </a:rPr>
              <a:t>hunderstorms on 19 June over N. Yorkshire were intensified by a number of meteorological conditions falling into place. A split front developing over the western UK, high surface temperatures, and large moist air masses, resulting in intense convective cells developing over the catchment. This was further enhanced by the advection of a PV anomaly over the top of the convective activity. </a:t>
            </a:r>
            <a:endParaRPr lang="en-GB" sz="1200" dirty="0">
              <a:solidFill>
                <a:srgbClr val="FFFF00"/>
              </a:solidFill>
            </a:endParaRPr>
          </a:p>
        </p:txBody>
      </p:sp>
      <p:sp>
        <p:nvSpPr>
          <p:cNvPr id="8" name="Rectangle 7"/>
          <p:cNvSpPr/>
          <p:nvPr/>
        </p:nvSpPr>
        <p:spPr>
          <a:xfrm>
            <a:off x="6139655" y="1323975"/>
            <a:ext cx="2778626" cy="752475"/>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solidFill>
                  <a:srgbClr val="FFFF00"/>
                </a:solidFill>
              </a:rPr>
              <a:t>Tap the radar image to view the rainfall activity during the event in action. </a:t>
            </a:r>
            <a:endParaRPr lang="en-GB" sz="1400" b="1" dirty="0">
              <a:solidFill>
                <a:srgbClr val="FFFF00"/>
              </a:solidFill>
            </a:endParaRPr>
          </a:p>
        </p:txBody>
      </p:sp>
      <p:sp>
        <p:nvSpPr>
          <p:cNvPr id="9" name="Down Arrow 8"/>
          <p:cNvSpPr/>
          <p:nvPr/>
        </p:nvSpPr>
        <p:spPr>
          <a:xfrm rot="5400000">
            <a:off x="5795994" y="1477928"/>
            <a:ext cx="318731" cy="40646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712266" y="6458404"/>
            <a:ext cx="2317434" cy="314325"/>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smtClean="0">
                <a:solidFill>
                  <a:srgbClr val="FFFF00"/>
                </a:solidFill>
              </a:rPr>
              <a:t>Synoptic Setting. 19</a:t>
            </a:r>
            <a:r>
              <a:rPr lang="en-GB" sz="1200" baseline="30000" dirty="0" smtClean="0">
                <a:solidFill>
                  <a:srgbClr val="FFFF00"/>
                </a:solidFill>
              </a:rPr>
              <a:t>th</a:t>
            </a:r>
            <a:r>
              <a:rPr lang="en-GB" sz="1200" dirty="0" smtClean="0">
                <a:solidFill>
                  <a:srgbClr val="FFFF00"/>
                </a:solidFill>
              </a:rPr>
              <a:t> June 2005</a:t>
            </a:r>
            <a:endParaRPr lang="en-GB" sz="1200" dirty="0">
              <a:solidFill>
                <a:srgbClr val="FFFF00"/>
              </a:solidFill>
            </a:endParaRPr>
          </a:p>
        </p:txBody>
      </p:sp>
      <p:sp>
        <p:nvSpPr>
          <p:cNvPr id="10" name="Right Arrow 9">
            <a:hlinkClick r:id="rId6" action="ppaction://hlinksldjump"/>
          </p:cNvPr>
          <p:cNvSpPr/>
          <p:nvPr/>
        </p:nvSpPr>
        <p:spPr>
          <a:xfrm rot="16200000">
            <a:off x="8528437" y="726217"/>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312373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b="1" cap="small" dirty="0" smtClean="0">
                <a:solidFill>
                  <a:srgbClr val="FFFF00"/>
                </a:solidFill>
              </a:rPr>
              <a:t>Ryedale</a:t>
            </a:r>
            <a:r>
              <a:rPr lang="en-GB" sz="3200" cap="small" dirty="0" smtClean="0">
                <a:solidFill>
                  <a:srgbClr val="FFFF00"/>
                </a:solidFill>
              </a:rPr>
              <a:t> 2005</a:t>
            </a:r>
            <a:endParaRPr lang="en-GB" sz="3200" cap="small" dirty="0">
              <a:solidFill>
                <a:srgbClr val="FFFF00"/>
              </a:solidFill>
            </a:endParaRPr>
          </a:p>
        </p:txBody>
      </p:sp>
      <p:sp>
        <p:nvSpPr>
          <p:cNvPr id="8" name="Rectangle 7"/>
          <p:cNvSpPr/>
          <p:nvPr/>
        </p:nvSpPr>
        <p:spPr>
          <a:xfrm>
            <a:off x="6162308" y="-1"/>
            <a:ext cx="298169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Model Results: RYEDALE</a:t>
            </a:r>
            <a:endParaRPr lang="en-GB" b="1" dirty="0">
              <a:solidFill>
                <a:srgbClr val="FFFF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063" y="826328"/>
            <a:ext cx="3933608" cy="29354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063" y="3761783"/>
            <a:ext cx="3933608" cy="2935455"/>
          </a:xfrm>
          <a:prstGeom prst="rect">
            <a:avLst/>
          </a:prstGeom>
        </p:spPr>
      </p:pic>
      <p:sp>
        <p:nvSpPr>
          <p:cNvPr id="7" name="Rectangle 6"/>
          <p:cNvSpPr/>
          <p:nvPr/>
        </p:nvSpPr>
        <p:spPr>
          <a:xfrm>
            <a:off x="1026942" y="479318"/>
            <a:ext cx="3516923" cy="6217920"/>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solidFill>
                  <a:srgbClr val="FFFF00"/>
                </a:solidFill>
              </a:rPr>
              <a:t>Water and Sediment Discharge, Ryedale Catchment. </a:t>
            </a:r>
            <a:r>
              <a:rPr lang="en-GB" dirty="0" smtClean="0">
                <a:solidFill>
                  <a:srgbClr val="FFFF00"/>
                </a:solidFill>
              </a:rPr>
              <a:t>Simulations use a spatially realistic rainfall distribution (from rainfall radar), and a spatially uniform rainfall input. (averaged from radar).  While differences are small, the UNIFORM simulation predicts a higher peak storm flow, and consequently higher sediment output from the basin. Suggested reasons for the discrepancy include: 1) Varying channel response upstream of outlet (pooling, sediment blockages) 2) in the SPATIAL case, highest rainfall values are found on the higher ground, due orographic precipitation: Water is lost before it enters the channel.</a:t>
            </a:r>
            <a:endParaRPr lang="en-GB" b="1" dirty="0">
              <a:solidFill>
                <a:srgbClr val="FFFF00"/>
              </a:solidFill>
            </a:endParaRPr>
          </a:p>
        </p:txBody>
      </p:sp>
      <p:sp>
        <p:nvSpPr>
          <p:cNvPr id="9" name="Right Arrow 8">
            <a:hlinkClick r:id="rId4" action="ppaction://hlinksldjump"/>
          </p:cNvPr>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hlinkClick r:id="rId5" action="ppaction://hlinksldjump"/>
          </p:cNvPr>
          <p:cNvSpPr/>
          <p:nvPr/>
        </p:nvSpPr>
        <p:spPr>
          <a:xfrm>
            <a:off x="5341916" y="86723"/>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7202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b="1" cap="small" dirty="0" smtClean="0">
                <a:solidFill>
                  <a:srgbClr val="FFFF00"/>
                </a:solidFill>
              </a:rPr>
              <a:t>Ryedale</a:t>
            </a:r>
            <a:r>
              <a:rPr lang="en-GB" sz="3200" cap="small" dirty="0" smtClean="0">
                <a:solidFill>
                  <a:srgbClr val="FFFF00"/>
                </a:solidFill>
              </a:rPr>
              <a:t> 2005</a:t>
            </a:r>
            <a:endParaRPr lang="en-GB" sz="3200" cap="small" dirty="0">
              <a:solidFill>
                <a:srgbClr val="FFFF00"/>
              </a:solidFill>
            </a:endParaRPr>
          </a:p>
        </p:txBody>
      </p:sp>
      <p:sp>
        <p:nvSpPr>
          <p:cNvPr id="8" name="Rectangle 7"/>
          <p:cNvSpPr/>
          <p:nvPr/>
        </p:nvSpPr>
        <p:spPr>
          <a:xfrm>
            <a:off x="6149138" y="-1"/>
            <a:ext cx="299486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Model Results: RYEDALE 2005</a:t>
            </a:r>
            <a:endParaRPr lang="en-GB" b="1" dirty="0">
              <a:solidFill>
                <a:srgbClr val="FFFF00"/>
              </a:solidFill>
            </a:endParaRPr>
          </a:p>
        </p:txBody>
      </p:sp>
      <p:sp>
        <p:nvSpPr>
          <p:cNvPr id="5" name="Rectangle 4"/>
          <p:cNvSpPr/>
          <p:nvPr/>
        </p:nvSpPr>
        <p:spPr>
          <a:xfrm>
            <a:off x="891294" y="317951"/>
            <a:ext cx="2836549" cy="6322000"/>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solidFill>
                  <a:srgbClr val="FFFF00"/>
                </a:solidFill>
              </a:rPr>
              <a:t>Erosion and deposition along </a:t>
            </a:r>
            <a:r>
              <a:rPr lang="en-GB" b="1" dirty="0" err="1" smtClean="0">
                <a:solidFill>
                  <a:srgbClr val="FFFF00"/>
                </a:solidFill>
              </a:rPr>
              <a:t>mainstem</a:t>
            </a:r>
            <a:r>
              <a:rPr lang="en-GB" b="1" dirty="0" smtClean="0">
                <a:solidFill>
                  <a:srgbClr val="FFFF00"/>
                </a:solidFill>
              </a:rPr>
              <a:t> channel (Ryedale). </a:t>
            </a:r>
            <a:r>
              <a:rPr lang="en-GB" dirty="0" smtClean="0">
                <a:solidFill>
                  <a:srgbClr val="FFFF00"/>
                </a:solidFill>
              </a:rPr>
              <a:t>In the top figure, the minimum and maximum values of net erosion or deposition in the channel are shown. The lower figure shows the mean net erosion or deposition amount., over a 500m channel-binning length. Erosional activity dominates in the upper catchment in the SPATIAL case. </a:t>
            </a:r>
          </a:p>
          <a:p>
            <a:endParaRPr lang="en-GB" b="1" dirty="0">
              <a:solidFill>
                <a:srgbClr val="FFFF00"/>
              </a:solidFill>
            </a:endParaRPr>
          </a:p>
          <a:p>
            <a:r>
              <a:rPr lang="en-GB" b="1" dirty="0" smtClean="0">
                <a:solidFill>
                  <a:srgbClr val="FFFF00"/>
                </a:solidFill>
              </a:rPr>
              <a:t>Explanation: </a:t>
            </a:r>
            <a:r>
              <a:rPr lang="en-GB" dirty="0" smtClean="0">
                <a:solidFill>
                  <a:srgbClr val="FFFF00"/>
                </a:solidFill>
              </a:rPr>
              <a:t>In the UNIFORM case, as rainfall is evenly distributed over the catchment, erosional/depositional activity is also evenly distributed.</a:t>
            </a:r>
            <a:endParaRPr lang="en-GB" b="1"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022" y="3704815"/>
            <a:ext cx="5105108" cy="306306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022" y="807754"/>
            <a:ext cx="5105108" cy="3063065"/>
          </a:xfrm>
          <a:prstGeom prst="rect">
            <a:avLst/>
          </a:prstGeom>
        </p:spPr>
      </p:pic>
      <p:sp>
        <p:nvSpPr>
          <p:cNvPr id="9" name="Right Arrow 8">
            <a:hlinkClick r:id="rId4" action="ppaction://hlinksldjump"/>
          </p:cNvPr>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hlinkClick r:id="rId5" action="ppaction://hlinksldjump"/>
          </p:cNvPr>
          <p:cNvSpPr/>
          <p:nvPr/>
        </p:nvSpPr>
        <p:spPr>
          <a:xfrm>
            <a:off x="5341916" y="86723"/>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a:hlinkClick r:id="rId6" action="ppaction://hlinksldjump"/>
          </p:cNvPr>
          <p:cNvSpPr/>
          <p:nvPr/>
        </p:nvSpPr>
        <p:spPr>
          <a:xfrm rot="10800000">
            <a:off x="3861187" y="86722"/>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280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b="1" cap="small" dirty="0" smtClean="0">
                <a:solidFill>
                  <a:srgbClr val="FFFF00"/>
                </a:solidFill>
              </a:rPr>
              <a:t>Ryedale</a:t>
            </a:r>
            <a:r>
              <a:rPr lang="en-GB" sz="3200" cap="small" dirty="0" smtClean="0">
                <a:solidFill>
                  <a:srgbClr val="FFFF00"/>
                </a:solidFill>
              </a:rPr>
              <a:t> 2005</a:t>
            </a:r>
            <a:endParaRPr lang="en-GB" sz="3200" cap="small" dirty="0">
              <a:solidFill>
                <a:srgbClr val="FFFF00"/>
              </a:solidFill>
            </a:endParaRPr>
          </a:p>
        </p:txBody>
      </p:sp>
      <p:sp>
        <p:nvSpPr>
          <p:cNvPr id="8" name="Rectangle 7"/>
          <p:cNvSpPr/>
          <p:nvPr/>
        </p:nvSpPr>
        <p:spPr>
          <a:xfrm>
            <a:off x="6344528" y="-1"/>
            <a:ext cx="2799471"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Model Results: RYEDALE</a:t>
            </a:r>
            <a:endParaRPr lang="en-GB" b="1" dirty="0">
              <a:solidFill>
                <a:srgbClr val="FFFF00"/>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001" r="26222"/>
          <a:stretch/>
        </p:blipFill>
        <p:spPr>
          <a:xfrm>
            <a:off x="6063833" y="2897945"/>
            <a:ext cx="2848741" cy="36830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36" y="3570552"/>
            <a:ext cx="5017477" cy="3010486"/>
          </a:xfrm>
          <a:prstGeom prst="rect">
            <a:avLst/>
          </a:prstGeom>
        </p:spPr>
      </p:pic>
      <p:sp>
        <p:nvSpPr>
          <p:cNvPr id="7" name="Rectangle 6"/>
          <p:cNvSpPr/>
          <p:nvPr/>
        </p:nvSpPr>
        <p:spPr>
          <a:xfrm>
            <a:off x="856236" y="927806"/>
            <a:ext cx="4820189" cy="2551858"/>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solidFill>
                  <a:srgbClr val="FFFF00"/>
                </a:solidFill>
              </a:rPr>
              <a:t>Spatial variation in erosion distribution. </a:t>
            </a:r>
            <a:r>
              <a:rPr lang="en-GB" dirty="0" smtClean="0">
                <a:solidFill>
                  <a:srgbClr val="FFFF00"/>
                </a:solidFill>
              </a:rPr>
              <a:t>The weather system moves in a westerly track. It is possible that different erosion rates are observed outside the main channel (marked in </a:t>
            </a:r>
            <a:r>
              <a:rPr lang="en-GB" dirty="0" smtClean="0">
                <a:solidFill>
                  <a:srgbClr val="6600CC"/>
                </a:solidFill>
              </a:rPr>
              <a:t>dark blue </a:t>
            </a:r>
            <a:r>
              <a:rPr lang="en-GB" dirty="0" smtClean="0">
                <a:solidFill>
                  <a:srgbClr val="FFFF00"/>
                </a:solidFill>
              </a:rPr>
              <a:t>in the figure below right).  Here, erosion and deposition amounts in the smaller tributary to the West is shown (</a:t>
            </a:r>
            <a:r>
              <a:rPr lang="en-GB" dirty="0" smtClean="0">
                <a:solidFill>
                  <a:srgbClr val="66FFFF"/>
                </a:solidFill>
              </a:rPr>
              <a:t>light blue </a:t>
            </a:r>
            <a:r>
              <a:rPr lang="en-GB" dirty="0" smtClean="0">
                <a:solidFill>
                  <a:srgbClr val="FFFF00"/>
                </a:solidFill>
              </a:rPr>
              <a:t>in the figure below right). </a:t>
            </a:r>
            <a:endParaRPr lang="en-GB" b="1" dirty="0">
              <a:solidFill>
                <a:srgbClr val="FFFF00"/>
              </a:solidFill>
            </a:endParaRPr>
          </a:p>
        </p:txBody>
      </p:sp>
      <p:sp>
        <p:nvSpPr>
          <p:cNvPr id="9" name="Right Arrow 8">
            <a:hlinkClick r:id="rId4" action="ppaction://hlinksldjump"/>
          </p:cNvPr>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hlinkClick r:id="rId5" action="ppaction://hlinksldjump"/>
          </p:cNvPr>
          <p:cNvSpPr/>
          <p:nvPr/>
        </p:nvSpPr>
        <p:spPr>
          <a:xfrm rot="10800000">
            <a:off x="3861187" y="86722"/>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954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431" y="127419"/>
            <a:ext cx="8166883" cy="786828"/>
          </a:xfrm>
        </p:spPr>
        <p:txBody>
          <a:bodyPr>
            <a:noAutofit/>
          </a:bodyPr>
          <a:lstStyle/>
          <a:p>
            <a:r>
              <a:rPr lang="en-GB" sz="3600" b="1" dirty="0" smtClean="0"/>
              <a:t>The Hydro-Geomorphic Effects of Storms</a:t>
            </a:r>
            <a:endParaRPr lang="en-GB" sz="3600" b="1" dirty="0"/>
          </a:p>
        </p:txBody>
      </p:sp>
      <p:sp>
        <p:nvSpPr>
          <p:cNvPr id="5" name="Subtitle 4"/>
          <p:cNvSpPr>
            <a:spLocks noGrp="1"/>
          </p:cNvSpPr>
          <p:nvPr>
            <p:ph type="subTitle" idx="1"/>
          </p:nvPr>
        </p:nvSpPr>
        <p:spPr>
          <a:xfrm>
            <a:off x="833034" y="894997"/>
            <a:ext cx="7963367" cy="1049917"/>
          </a:xfrm>
        </p:spPr>
        <p:txBody>
          <a:bodyPr>
            <a:normAutofit/>
          </a:bodyPr>
          <a:lstStyle/>
          <a:p>
            <a:r>
              <a:rPr lang="en-GB" sz="2000" b="1" dirty="0" smtClean="0"/>
              <a:t>Using high resolution rainfall-radar to model fluvial erosion</a:t>
            </a:r>
          </a:p>
          <a:p>
            <a:pPr>
              <a:lnSpc>
                <a:spcPct val="100000"/>
              </a:lnSpc>
              <a:spcBef>
                <a:spcPts val="0"/>
              </a:spcBef>
            </a:pPr>
            <a:r>
              <a:rPr lang="en-GB" sz="1800" b="1" i="1" dirty="0" smtClean="0"/>
              <a:t>Declan Valters, </a:t>
            </a:r>
            <a:r>
              <a:rPr lang="en-GB" sz="1800" i="1" dirty="0" smtClean="0"/>
              <a:t>David Schultz, Simon Brocklehurst</a:t>
            </a:r>
          </a:p>
          <a:p>
            <a:pPr>
              <a:lnSpc>
                <a:spcPct val="100000"/>
              </a:lnSpc>
              <a:spcBef>
                <a:spcPts val="0"/>
              </a:spcBef>
            </a:pPr>
            <a:r>
              <a:rPr lang="en-GB" sz="1800" dirty="0" smtClean="0"/>
              <a:t>University of Manchester, United Kingdom</a:t>
            </a:r>
            <a:endParaRPr lang="en-GB" sz="1800" dirty="0"/>
          </a:p>
        </p:txBody>
      </p:sp>
      <p:sp>
        <p:nvSpPr>
          <p:cNvPr id="6" name="Rectangle 5"/>
          <p:cNvSpPr/>
          <p:nvPr/>
        </p:nvSpPr>
        <p:spPr>
          <a:xfrm>
            <a:off x="6589198" y="6487431"/>
            <a:ext cx="2554802" cy="276999"/>
          </a:xfrm>
          <a:prstGeom prst="rect">
            <a:avLst/>
          </a:prstGeom>
        </p:spPr>
        <p:txBody>
          <a:bodyPr wrap="none">
            <a:spAutoFit/>
          </a:bodyPr>
          <a:lstStyle/>
          <a:p>
            <a:r>
              <a:rPr lang="en-GB" sz="1200" dirty="0" smtClean="0">
                <a:solidFill>
                  <a:schemeClr val="bg1"/>
                </a:solidFill>
              </a:rPr>
              <a:t>Image: Environment Agency (England)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935" y="6227056"/>
            <a:ext cx="1510461" cy="3906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46" y="6161425"/>
            <a:ext cx="1098658" cy="4645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5736" y="6161425"/>
            <a:ext cx="655883" cy="456267"/>
          </a:xfrm>
          <a:prstGeom prst="rect">
            <a:avLst/>
          </a:prstGeom>
        </p:spPr>
      </p:pic>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2-MINUTE </a:t>
            </a:r>
            <a:r>
              <a:rPr lang="en-GB" sz="3200" b="1" i="1" cap="small" dirty="0" smtClean="0">
                <a:solidFill>
                  <a:srgbClr val="FFFF00"/>
                </a:solidFill>
              </a:rPr>
              <a:t>MADNESS</a:t>
            </a:r>
            <a:endParaRPr lang="en-GB" sz="3200" b="1" i="1" cap="small" dirty="0">
              <a:solidFill>
                <a:srgbClr val="FFFF00"/>
              </a:solidFill>
            </a:endParaRPr>
          </a:p>
        </p:txBody>
      </p:sp>
      <p:sp>
        <p:nvSpPr>
          <p:cNvPr id="19" name="Right Arrow 18">
            <a:hlinkClick r:id="rId6" action="ppaction://hlinksldjump"/>
          </p:cNvPr>
          <p:cNvSpPr/>
          <p:nvPr/>
        </p:nvSpPr>
        <p:spPr>
          <a:xfrm rot="16200000">
            <a:off x="8295137" y="5725793"/>
            <a:ext cx="464235" cy="538292"/>
          </a:xfrm>
          <a:prstGeom prst="rightArrow">
            <a:avLst>
              <a:gd name="adj1" fmla="val 80037"/>
              <a:gd name="adj2" fmla="val 50000"/>
            </a:avLst>
          </a:prstGeom>
          <a:solidFill>
            <a:srgbClr val="FFC0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p:cNvGrpSpPr/>
          <p:nvPr/>
        </p:nvGrpSpPr>
        <p:grpSpPr>
          <a:xfrm>
            <a:off x="4640602" y="2001662"/>
            <a:ext cx="3163365" cy="4302971"/>
            <a:chOff x="4640602" y="2001662"/>
            <a:chExt cx="3163365" cy="4302971"/>
          </a:xfrm>
        </p:grpSpPr>
        <p:pic>
          <p:nvPicPr>
            <p:cNvPr id="21" name="Picture 20"/>
            <p:cNvPicPr>
              <a:picLocks noChangeAspect="1"/>
            </p:cNvPicPr>
            <p:nvPr/>
          </p:nvPicPr>
          <p:blipFill rotWithShape="1">
            <a:blip r:embed="rId7"/>
            <a:srcRect l="31836" t="15240" r="40918" b="12204"/>
            <a:stretch/>
          </p:blipFill>
          <p:spPr>
            <a:xfrm>
              <a:off x="4640602" y="2001662"/>
              <a:ext cx="2874049" cy="4302971"/>
            </a:xfrm>
            <a:prstGeom prst="rect">
              <a:avLst/>
            </a:prstGeom>
          </p:spPr>
        </p:pic>
        <p:sp>
          <p:nvSpPr>
            <p:cNvPr id="22" name="TextBox 21"/>
            <p:cNvSpPr txBox="1"/>
            <p:nvPr/>
          </p:nvSpPr>
          <p:spPr>
            <a:xfrm rot="16200000">
              <a:off x="6932541" y="5433206"/>
              <a:ext cx="1496632" cy="246221"/>
            </a:xfrm>
            <a:prstGeom prst="rect">
              <a:avLst/>
            </a:prstGeom>
            <a:noFill/>
          </p:spPr>
          <p:txBody>
            <a:bodyPr wrap="square" rtlCol="0">
              <a:spAutoFit/>
            </a:bodyPr>
            <a:lstStyle/>
            <a:p>
              <a:r>
                <a:rPr lang="en-GB" sz="1000" dirty="0" smtClean="0"/>
                <a:t>J. Hopkins, U. of Durham</a:t>
              </a:r>
              <a:endParaRPr lang="en-GB" sz="1000" dirty="0"/>
            </a:p>
          </p:txBody>
        </p:sp>
      </p:grpSp>
      <p:sp>
        <p:nvSpPr>
          <p:cNvPr id="23" name="Rectangle 22"/>
          <p:cNvSpPr/>
          <p:nvPr/>
        </p:nvSpPr>
        <p:spPr>
          <a:xfrm>
            <a:off x="933410" y="2247836"/>
            <a:ext cx="3533851" cy="3308480"/>
          </a:xfrm>
          <a:prstGeom prst="rect">
            <a:avLst/>
          </a:prstGeom>
          <a:solidFill>
            <a:srgbClr val="0070C0">
              <a:alpha val="87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cap="small" dirty="0" smtClean="0">
                <a:solidFill>
                  <a:srgbClr val="FFFF00"/>
                </a:solidFill>
              </a:rPr>
              <a:t>Overview</a:t>
            </a:r>
          </a:p>
          <a:p>
            <a:pPr marL="285750" indent="-285750">
              <a:buFont typeface="Arial" panose="020B0604020202020204" pitchFamily="34" charset="0"/>
              <a:buChar char="•"/>
            </a:pPr>
            <a:r>
              <a:rPr lang="en-GB" sz="2000" b="1" i="1" u="sng" dirty="0" smtClean="0">
                <a:solidFill>
                  <a:srgbClr val="FFFF00"/>
                </a:solidFill>
              </a:rPr>
              <a:t>Challenging the assumption </a:t>
            </a:r>
            <a:r>
              <a:rPr lang="en-GB" sz="2000" b="1" dirty="0" smtClean="0">
                <a:solidFill>
                  <a:srgbClr val="FFFF00"/>
                </a:solidFill>
              </a:rPr>
              <a:t>of uniform rainfall input in Landscape + Flood models.</a:t>
            </a:r>
          </a:p>
          <a:p>
            <a:pPr marL="285750" indent="-285750">
              <a:buFont typeface="Arial" panose="020B0604020202020204" pitchFamily="34" charset="0"/>
              <a:buChar char="•"/>
            </a:pPr>
            <a:r>
              <a:rPr lang="en-GB" sz="2000" b="1" i="1" u="sng" dirty="0" smtClean="0">
                <a:solidFill>
                  <a:srgbClr val="FFFF00"/>
                </a:solidFill>
              </a:rPr>
              <a:t>Investigating the landscape response</a:t>
            </a:r>
            <a:r>
              <a:rPr lang="en-GB" sz="2000" b="1" dirty="0" smtClean="0">
                <a:solidFill>
                  <a:srgbClr val="FFFF00"/>
                </a:solidFill>
              </a:rPr>
              <a:t> to flooding from severe storms.</a:t>
            </a:r>
          </a:p>
          <a:p>
            <a:pPr marL="285750" indent="-285750">
              <a:buFont typeface="Arial" panose="020B0604020202020204" pitchFamily="34" charset="0"/>
              <a:buChar char="•"/>
            </a:pPr>
            <a:r>
              <a:rPr lang="en-GB" sz="2000" b="1" i="1" u="sng" dirty="0" smtClean="0">
                <a:solidFill>
                  <a:srgbClr val="FFFF00"/>
                </a:solidFill>
              </a:rPr>
              <a:t>Longer term implications </a:t>
            </a:r>
            <a:r>
              <a:rPr lang="en-GB" sz="2000" b="1" dirty="0" smtClean="0">
                <a:solidFill>
                  <a:srgbClr val="FFFF00"/>
                </a:solidFill>
              </a:rPr>
              <a:t>of any differences with new model parameterisations.</a:t>
            </a:r>
            <a:endParaRPr lang="en-GB" sz="2000" dirty="0">
              <a:solidFill>
                <a:srgbClr val="FFFF00"/>
              </a:solidFill>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87283" y="1818864"/>
            <a:ext cx="3968031" cy="2652229"/>
          </a:xfrm>
          <a:prstGeom prst="rect">
            <a:avLst/>
          </a:prstGeom>
        </p:spPr>
      </p:pic>
    </p:spTree>
    <p:extLst>
      <p:ext uri="{BB962C8B-B14F-4D97-AF65-F5344CB8AC3E}">
        <p14:creationId xmlns:p14="http://schemas.microsoft.com/office/powerpoint/2010/main" val="212218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ight Arrow 27">
            <a:hlinkClick r:id="rId2" action="ppaction://hlinksldjump"/>
          </p:cNvPr>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1344017" y="4596392"/>
            <a:ext cx="2397708" cy="1905880"/>
          </a:xfrm>
          <a:prstGeom prst="rect">
            <a:avLst/>
          </a:prstGeom>
          <a:solidFill>
            <a:srgbClr val="0070C0">
              <a:alpha val="40000"/>
            </a:srgb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4403239" y="903272"/>
            <a:ext cx="4406932" cy="2739814"/>
          </a:xfrm>
          <a:prstGeom prst="rect">
            <a:avLst/>
          </a:prstGeom>
          <a:solidFill>
            <a:srgbClr val="0070C0">
              <a:alpha val="40000"/>
            </a:srgb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4198019" y="4596391"/>
            <a:ext cx="4738607" cy="1905881"/>
          </a:xfrm>
          <a:prstGeom prst="rect">
            <a:avLst/>
          </a:prstGeom>
          <a:solidFill>
            <a:srgbClr val="0070C0">
              <a:alpha val="40000"/>
            </a:srgb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Modelling Framework</a:t>
            </a:r>
            <a:endParaRPr lang="en-GB" sz="3200" cap="small" dirty="0">
              <a:solidFill>
                <a:srgbClr val="FFFF00"/>
              </a:solidFill>
            </a:endParaRPr>
          </a:p>
        </p:txBody>
      </p:sp>
      <p:sp>
        <p:nvSpPr>
          <p:cNvPr id="3" name="Rectangle 2"/>
          <p:cNvSpPr/>
          <p:nvPr/>
        </p:nvSpPr>
        <p:spPr>
          <a:xfrm>
            <a:off x="1345441" y="327099"/>
            <a:ext cx="2378473" cy="3716630"/>
          </a:xfrm>
          <a:prstGeom prst="rect">
            <a:avLst/>
          </a:prstGeom>
          <a:solidFill>
            <a:srgbClr val="0070C0">
              <a:alpha val="40000"/>
            </a:srgb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rotWithShape="1">
          <a:blip r:embed="rId3"/>
          <a:srcRect l="76204" t="34600" r="11312" b="27837"/>
          <a:stretch/>
        </p:blipFill>
        <p:spPr>
          <a:xfrm>
            <a:off x="4860788" y="1486775"/>
            <a:ext cx="1356164" cy="1377188"/>
          </a:xfrm>
          <a:prstGeom prst="rect">
            <a:avLst/>
          </a:prstGeom>
        </p:spPr>
      </p:pic>
      <p:sp>
        <p:nvSpPr>
          <p:cNvPr id="5" name="TextBox 4"/>
          <p:cNvSpPr txBox="1"/>
          <p:nvPr/>
        </p:nvSpPr>
        <p:spPr>
          <a:xfrm>
            <a:off x="4656270" y="2896111"/>
            <a:ext cx="1940018" cy="584775"/>
          </a:xfrm>
          <a:prstGeom prst="rect">
            <a:avLst/>
          </a:prstGeom>
          <a:noFill/>
        </p:spPr>
        <p:txBody>
          <a:bodyPr wrap="none" rtlCol="0">
            <a:spAutoFit/>
          </a:bodyPr>
          <a:lstStyle/>
          <a:p>
            <a:pPr algn="ctr"/>
            <a:r>
              <a:rPr lang="en-GB" sz="1600" b="1" dirty="0" smtClean="0">
                <a:solidFill>
                  <a:srgbClr val="FFFF00"/>
                </a:solidFill>
              </a:rPr>
              <a:t>Weather Forecasting</a:t>
            </a:r>
          </a:p>
          <a:p>
            <a:pPr algn="ctr"/>
            <a:r>
              <a:rPr lang="en-GB" sz="1600" b="1" dirty="0" smtClean="0">
                <a:solidFill>
                  <a:srgbClr val="FFFF00"/>
                </a:solidFill>
              </a:rPr>
              <a:t> Model</a:t>
            </a:r>
          </a:p>
        </p:txBody>
      </p:sp>
      <p:sp>
        <p:nvSpPr>
          <p:cNvPr id="6" name="TextBox 5"/>
          <p:cNvSpPr txBox="1"/>
          <p:nvPr/>
        </p:nvSpPr>
        <p:spPr>
          <a:xfrm>
            <a:off x="6406624" y="4810669"/>
            <a:ext cx="2264146" cy="1477328"/>
          </a:xfrm>
          <a:prstGeom prst="rect">
            <a:avLst/>
          </a:prstGeom>
          <a:noFill/>
        </p:spPr>
        <p:txBody>
          <a:bodyPr wrap="none" rtlCol="0">
            <a:spAutoFit/>
          </a:bodyPr>
          <a:lstStyle/>
          <a:p>
            <a:pPr algn="ctr"/>
            <a:r>
              <a:rPr lang="en-GB" b="1" dirty="0" smtClean="0">
                <a:solidFill>
                  <a:srgbClr val="FFFF00"/>
                </a:solidFill>
              </a:rPr>
              <a:t>CAESAR-</a:t>
            </a:r>
            <a:r>
              <a:rPr lang="en-GB" b="1" dirty="0" err="1" smtClean="0">
                <a:solidFill>
                  <a:srgbClr val="FFFF00"/>
                </a:solidFill>
              </a:rPr>
              <a:t>Lisflood</a:t>
            </a:r>
            <a:r>
              <a:rPr lang="en-GB" b="1" dirty="0" smtClean="0">
                <a:solidFill>
                  <a:srgbClr val="FFFF00"/>
                </a:solidFill>
              </a:rPr>
              <a:t> </a:t>
            </a:r>
          </a:p>
          <a:p>
            <a:pPr algn="ctr"/>
            <a:r>
              <a:rPr lang="en-GB" b="1" dirty="0" smtClean="0">
                <a:solidFill>
                  <a:srgbClr val="FFFF00"/>
                </a:solidFill>
              </a:rPr>
              <a:t>Landscape </a:t>
            </a:r>
          </a:p>
          <a:p>
            <a:pPr algn="ctr"/>
            <a:r>
              <a:rPr lang="en-GB" b="1" dirty="0" smtClean="0">
                <a:solidFill>
                  <a:srgbClr val="FFFF00"/>
                </a:solidFill>
              </a:rPr>
              <a:t>Evolution Model</a:t>
            </a:r>
          </a:p>
          <a:p>
            <a:pPr algn="ctr"/>
            <a:endParaRPr lang="en-GB" b="1" dirty="0">
              <a:solidFill>
                <a:srgbClr val="FFFF00"/>
              </a:solidFill>
            </a:endParaRPr>
          </a:p>
          <a:p>
            <a:pPr algn="ctr"/>
            <a:r>
              <a:rPr lang="en-GB" b="1" dirty="0" smtClean="0">
                <a:solidFill>
                  <a:srgbClr val="FFFF00"/>
                </a:solidFill>
              </a:rPr>
              <a:t>(</a:t>
            </a:r>
            <a:r>
              <a:rPr lang="en-GB" b="1" dirty="0" err="1" smtClean="0">
                <a:solidFill>
                  <a:srgbClr val="FFFF00"/>
                </a:solidFill>
              </a:rPr>
              <a:t>Coulthard</a:t>
            </a:r>
            <a:r>
              <a:rPr lang="en-GB" b="1" dirty="0" smtClean="0">
                <a:solidFill>
                  <a:srgbClr val="FFFF00"/>
                </a:solidFill>
              </a:rPr>
              <a:t> et al 2013)</a:t>
            </a:r>
            <a:endParaRPr lang="en-GB" b="1" dirty="0">
              <a:solidFill>
                <a:srgbClr val="FFFF00"/>
              </a:solidFill>
            </a:endParaRPr>
          </a:p>
        </p:txBody>
      </p:sp>
      <p:sp>
        <p:nvSpPr>
          <p:cNvPr id="7" name="TextBox 6"/>
          <p:cNvSpPr txBox="1"/>
          <p:nvPr/>
        </p:nvSpPr>
        <p:spPr>
          <a:xfrm>
            <a:off x="1344016" y="6171535"/>
            <a:ext cx="2465299" cy="338554"/>
          </a:xfrm>
          <a:prstGeom prst="rect">
            <a:avLst/>
          </a:prstGeom>
          <a:noFill/>
        </p:spPr>
        <p:txBody>
          <a:bodyPr wrap="square" rtlCol="0">
            <a:spAutoFit/>
          </a:bodyPr>
          <a:lstStyle/>
          <a:p>
            <a:pPr algn="ctr"/>
            <a:r>
              <a:rPr lang="en-GB" sz="1600" b="1" dirty="0" smtClean="0">
                <a:solidFill>
                  <a:srgbClr val="FFFF00"/>
                </a:solidFill>
              </a:rPr>
              <a:t>Data Coupling Framework</a:t>
            </a:r>
            <a:endParaRPr lang="en-GB" sz="1600" dirty="0" smtClean="0">
              <a:solidFill>
                <a:srgbClr val="FFFF00"/>
              </a:solidFill>
            </a:endParaRPr>
          </a:p>
        </p:txBody>
      </p:sp>
      <p:pic>
        <p:nvPicPr>
          <p:cNvPr id="8" name="Picture 7"/>
          <p:cNvPicPr>
            <a:picLocks noChangeAspect="1"/>
          </p:cNvPicPr>
          <p:nvPr/>
        </p:nvPicPr>
        <p:blipFill rotWithShape="1">
          <a:blip r:embed="rId4"/>
          <a:srcRect l="54742" t="27849" r="13033" b="17957"/>
          <a:stretch/>
        </p:blipFill>
        <p:spPr>
          <a:xfrm>
            <a:off x="4297671" y="4864768"/>
            <a:ext cx="2108953" cy="1306767"/>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963574704"/>
              </p:ext>
            </p:extLst>
          </p:nvPr>
        </p:nvGraphicFramePr>
        <p:xfrm>
          <a:off x="1932900" y="4872032"/>
          <a:ext cx="1377705" cy="1071600"/>
        </p:xfrm>
        <a:graphic>
          <a:graphicData uri="http://schemas.openxmlformats.org/drawingml/2006/table">
            <a:tbl>
              <a:tblPr firstRow="1" bandRow="1">
                <a:tableStyleId>{69CF1AB2-1976-4502-BF36-3FF5EA218861}</a:tableStyleId>
              </a:tblPr>
              <a:tblGrid>
                <a:gridCol w="196815"/>
                <a:gridCol w="196815"/>
                <a:gridCol w="196815"/>
                <a:gridCol w="196815"/>
                <a:gridCol w="196815"/>
                <a:gridCol w="196815"/>
                <a:gridCol w="196815"/>
              </a:tblGrid>
              <a:tr h="115503">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r>
              <a:tr h="115503">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r>
              <a:tr h="115503">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r>
              <a:tr h="115503">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a:p>
                  </a:txBody>
                  <a:tcPr marL="41441" marR="41441" marT="20720" marB="20720"/>
                </a:tc>
              </a:tr>
              <a:tr h="115503">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a:p>
                  </a:txBody>
                  <a:tcPr marL="41441" marR="41441" marT="20720" marB="20720"/>
                </a:tc>
              </a:tr>
              <a:tr h="115503">
                <a:tc>
                  <a:txBody>
                    <a:bodyPr/>
                    <a:lstStyle/>
                    <a:p>
                      <a:endParaRPr lang="en-GB" sz="900"/>
                    </a:p>
                  </a:txBody>
                  <a:tcPr marL="41441" marR="41441" marT="20720" marB="20720"/>
                </a:tc>
                <a:tc>
                  <a:txBody>
                    <a:bodyPr/>
                    <a:lstStyle/>
                    <a:p>
                      <a:endParaRPr lang="en-GB" sz="90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c>
                  <a:txBody>
                    <a:bodyPr/>
                    <a:lstStyle/>
                    <a:p>
                      <a:endParaRPr lang="en-GB" sz="900" dirty="0"/>
                    </a:p>
                  </a:txBody>
                  <a:tcPr marL="41441" marR="41441" marT="20720" marB="20720"/>
                </a:tc>
              </a:tr>
            </a:tbl>
          </a:graphicData>
        </a:graphic>
      </p:graphicFrame>
      <p:pic>
        <p:nvPicPr>
          <p:cNvPr id="10" name="Picture 9"/>
          <p:cNvPicPr>
            <a:picLocks noChangeAspect="1"/>
          </p:cNvPicPr>
          <p:nvPr/>
        </p:nvPicPr>
        <p:blipFill rotWithShape="1">
          <a:blip r:embed="rId3"/>
          <a:srcRect l="63995" t="36336" r="24084" b="29728"/>
          <a:stretch/>
        </p:blipFill>
        <p:spPr>
          <a:xfrm>
            <a:off x="1629438" y="1571974"/>
            <a:ext cx="1844099" cy="1771706"/>
          </a:xfrm>
          <a:prstGeom prst="rect">
            <a:avLst/>
          </a:prstGeom>
        </p:spPr>
      </p:pic>
      <p:sp>
        <p:nvSpPr>
          <p:cNvPr id="12" name="TextBox 11"/>
          <p:cNvSpPr txBox="1"/>
          <p:nvPr/>
        </p:nvSpPr>
        <p:spPr>
          <a:xfrm>
            <a:off x="6904661" y="2896111"/>
            <a:ext cx="1428981" cy="584775"/>
          </a:xfrm>
          <a:prstGeom prst="rect">
            <a:avLst/>
          </a:prstGeom>
          <a:noFill/>
        </p:spPr>
        <p:txBody>
          <a:bodyPr wrap="none" rtlCol="0">
            <a:spAutoFit/>
          </a:bodyPr>
          <a:lstStyle/>
          <a:p>
            <a:pPr algn="ctr"/>
            <a:r>
              <a:rPr lang="en-GB" sz="1600" b="1" dirty="0" smtClean="0">
                <a:solidFill>
                  <a:srgbClr val="FFFF00"/>
                </a:solidFill>
              </a:rPr>
              <a:t>Regional </a:t>
            </a:r>
          </a:p>
          <a:p>
            <a:pPr algn="ctr"/>
            <a:r>
              <a:rPr lang="en-GB" sz="1600" b="1" dirty="0" smtClean="0">
                <a:solidFill>
                  <a:srgbClr val="FFFF00"/>
                </a:solidFill>
              </a:rPr>
              <a:t>Climate Model</a:t>
            </a:r>
          </a:p>
        </p:txBody>
      </p:sp>
      <p:sp>
        <p:nvSpPr>
          <p:cNvPr id="13" name="TextBox 12"/>
          <p:cNvSpPr txBox="1"/>
          <p:nvPr/>
        </p:nvSpPr>
        <p:spPr>
          <a:xfrm>
            <a:off x="1792369" y="959172"/>
            <a:ext cx="1518236" cy="646331"/>
          </a:xfrm>
          <a:prstGeom prst="rect">
            <a:avLst/>
          </a:prstGeom>
          <a:noFill/>
        </p:spPr>
        <p:txBody>
          <a:bodyPr wrap="none" rtlCol="0">
            <a:spAutoFit/>
          </a:bodyPr>
          <a:lstStyle/>
          <a:p>
            <a:pPr algn="ctr"/>
            <a:r>
              <a:rPr lang="en-GB" b="1" dirty="0" smtClean="0">
                <a:solidFill>
                  <a:srgbClr val="FFFF00"/>
                </a:solidFill>
              </a:rPr>
              <a:t>NIMROD </a:t>
            </a:r>
          </a:p>
          <a:p>
            <a:pPr algn="ctr"/>
            <a:r>
              <a:rPr lang="en-GB" b="1" dirty="0" smtClean="0">
                <a:solidFill>
                  <a:srgbClr val="FFFF00"/>
                </a:solidFill>
              </a:rPr>
              <a:t>Rainfall Radar</a:t>
            </a:r>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1214" t="65278" r="52124"/>
          <a:stretch/>
        </p:blipFill>
        <p:spPr>
          <a:xfrm>
            <a:off x="6836304" y="1477074"/>
            <a:ext cx="1451121" cy="1386889"/>
          </a:xfrm>
          <a:prstGeom prst="rect">
            <a:avLst/>
          </a:prstGeom>
        </p:spPr>
      </p:pic>
      <p:sp>
        <p:nvSpPr>
          <p:cNvPr id="21" name="TextBox 20"/>
          <p:cNvSpPr txBox="1"/>
          <p:nvPr/>
        </p:nvSpPr>
        <p:spPr>
          <a:xfrm>
            <a:off x="1653306" y="533940"/>
            <a:ext cx="1719894" cy="369332"/>
          </a:xfrm>
          <a:prstGeom prst="rect">
            <a:avLst/>
          </a:prstGeom>
          <a:noFill/>
        </p:spPr>
        <p:txBody>
          <a:bodyPr wrap="none" rtlCol="0">
            <a:spAutoFit/>
          </a:bodyPr>
          <a:lstStyle/>
          <a:p>
            <a:r>
              <a:rPr lang="en-GB" b="1" dirty="0" smtClean="0">
                <a:solidFill>
                  <a:srgbClr val="FFFF00"/>
                </a:solidFill>
              </a:rPr>
              <a:t>Presented Here:</a:t>
            </a:r>
          </a:p>
        </p:txBody>
      </p:sp>
      <p:sp>
        <p:nvSpPr>
          <p:cNvPr id="24" name="TextBox 23"/>
          <p:cNvSpPr txBox="1"/>
          <p:nvPr/>
        </p:nvSpPr>
        <p:spPr>
          <a:xfrm>
            <a:off x="4860788" y="971372"/>
            <a:ext cx="3776547" cy="369332"/>
          </a:xfrm>
          <a:prstGeom prst="rect">
            <a:avLst/>
          </a:prstGeom>
          <a:noFill/>
        </p:spPr>
        <p:txBody>
          <a:bodyPr wrap="none" rtlCol="0">
            <a:spAutoFit/>
          </a:bodyPr>
          <a:lstStyle/>
          <a:p>
            <a:r>
              <a:rPr lang="en-GB" b="1" dirty="0" smtClean="0">
                <a:solidFill>
                  <a:srgbClr val="FFFF00"/>
                </a:solidFill>
              </a:rPr>
              <a:t>Potential model coupling applications</a:t>
            </a:r>
          </a:p>
        </p:txBody>
      </p:sp>
      <p:pic>
        <p:nvPicPr>
          <p:cNvPr id="25" name="Picture 24"/>
          <p:cNvPicPr>
            <a:picLocks noChangeAspect="1"/>
          </p:cNvPicPr>
          <p:nvPr/>
        </p:nvPicPr>
        <p:blipFill rotWithShape="1">
          <a:blip r:embed="rId4"/>
          <a:srcRect l="54742" t="27849" r="13033" b="17957"/>
          <a:stretch/>
        </p:blipFill>
        <p:spPr>
          <a:xfrm>
            <a:off x="2288975" y="5332768"/>
            <a:ext cx="1231143" cy="762851"/>
          </a:xfrm>
          <a:prstGeom prst="rect">
            <a:avLst/>
          </a:prstGeom>
        </p:spPr>
      </p:pic>
      <p:pic>
        <p:nvPicPr>
          <p:cNvPr id="26" name="Picture 25"/>
          <p:cNvPicPr>
            <a:picLocks noChangeAspect="1"/>
          </p:cNvPicPr>
          <p:nvPr/>
        </p:nvPicPr>
        <p:blipFill rotWithShape="1">
          <a:blip r:embed="rId3"/>
          <a:srcRect l="63995" t="36336" r="24084" b="29728"/>
          <a:stretch/>
        </p:blipFill>
        <p:spPr>
          <a:xfrm>
            <a:off x="1538285" y="5011295"/>
            <a:ext cx="731619" cy="702898"/>
          </a:xfrm>
          <a:prstGeom prst="rect">
            <a:avLst/>
          </a:prstGeom>
        </p:spPr>
      </p:pic>
      <p:cxnSp>
        <p:nvCxnSpPr>
          <p:cNvPr id="29" name="Straight Arrow Connector 28"/>
          <p:cNvCxnSpPr/>
          <p:nvPr/>
        </p:nvCxnSpPr>
        <p:spPr>
          <a:xfrm>
            <a:off x="2551487" y="3804008"/>
            <a:ext cx="0" cy="870367"/>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741725" y="5664060"/>
            <a:ext cx="449646"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1" name="Right Arrow 30">
            <a:hlinkClick r:id="rId6" action="ppaction://hlinksldjump"/>
          </p:cNvPr>
          <p:cNvSpPr/>
          <p:nvPr/>
        </p:nvSpPr>
        <p:spPr>
          <a:xfrm>
            <a:off x="5341916" y="86723"/>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1862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Modelling Framework</a:t>
            </a:r>
            <a:endParaRPr lang="en-GB" sz="3200" cap="small" dirty="0">
              <a:solidFill>
                <a:srgbClr val="FFFF00"/>
              </a:solidFill>
            </a:endParaRPr>
          </a:p>
        </p:txBody>
      </p:sp>
      <p:sp>
        <p:nvSpPr>
          <p:cNvPr id="28" name="Rectangle 27"/>
          <p:cNvSpPr/>
          <p:nvPr/>
        </p:nvSpPr>
        <p:spPr>
          <a:xfrm>
            <a:off x="6162308" y="0"/>
            <a:ext cx="298169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Model Coupling Framework</a:t>
            </a:r>
            <a:endParaRPr lang="en-GB" b="1" dirty="0">
              <a:solidFill>
                <a:srgbClr val="FFFF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1" y="3745697"/>
            <a:ext cx="3886200" cy="2783689"/>
          </a:xfrm>
          <a:prstGeom prst="rect">
            <a:avLst/>
          </a:prstGeom>
        </p:spPr>
      </p:pic>
      <p:sp>
        <p:nvSpPr>
          <p:cNvPr id="29" name="Rectangle 28"/>
          <p:cNvSpPr/>
          <p:nvPr/>
        </p:nvSpPr>
        <p:spPr>
          <a:xfrm>
            <a:off x="5131116" y="4125525"/>
            <a:ext cx="3717462" cy="2007990"/>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smtClean="0">
                <a:solidFill>
                  <a:srgbClr val="FFFF00"/>
                </a:solidFill>
              </a:rPr>
              <a:t>Landscape evolution model</a:t>
            </a:r>
          </a:p>
          <a:p>
            <a:pPr marL="285750" indent="-285750">
              <a:buFont typeface="Arial" panose="020B0604020202020204" pitchFamily="34" charset="0"/>
              <a:buChar char="•"/>
            </a:pPr>
            <a:r>
              <a:rPr lang="en-GB" sz="1400" dirty="0" smtClean="0">
                <a:solidFill>
                  <a:srgbClr val="FFFF00"/>
                </a:solidFill>
              </a:rPr>
              <a:t>I use a slightly modified version of the CAESAR-</a:t>
            </a:r>
            <a:r>
              <a:rPr lang="en-GB" sz="1400" dirty="0" err="1" smtClean="0">
                <a:solidFill>
                  <a:srgbClr val="FFFF00"/>
                </a:solidFill>
              </a:rPr>
              <a:t>Lisflood</a:t>
            </a:r>
            <a:r>
              <a:rPr lang="en-GB" sz="1400" dirty="0" smtClean="0">
                <a:solidFill>
                  <a:srgbClr val="FFFF00"/>
                </a:solidFill>
              </a:rPr>
              <a:t> model. </a:t>
            </a:r>
          </a:p>
          <a:p>
            <a:pPr marL="285750" indent="-285750">
              <a:buFont typeface="Arial" panose="020B0604020202020204" pitchFamily="34" charset="0"/>
              <a:buChar char="•"/>
            </a:pPr>
            <a:r>
              <a:rPr lang="en-GB" sz="1400" dirty="0" smtClean="0">
                <a:solidFill>
                  <a:srgbClr val="FFFF00"/>
                </a:solidFill>
              </a:rPr>
              <a:t>The modification includes a routine to simulate bedrock erosion according to the Stream Power Law. (Pictured left)</a:t>
            </a:r>
          </a:p>
          <a:p>
            <a:endParaRPr lang="en-GB" sz="1200" dirty="0">
              <a:solidFill>
                <a:srgbClr val="FFFF00"/>
              </a:solidFill>
            </a:endParaRPr>
          </a:p>
        </p:txBody>
      </p:sp>
      <p:sp>
        <p:nvSpPr>
          <p:cNvPr id="30" name="Rectangle 29"/>
          <p:cNvSpPr/>
          <p:nvPr/>
        </p:nvSpPr>
        <p:spPr>
          <a:xfrm>
            <a:off x="1028700" y="1111348"/>
            <a:ext cx="6399041" cy="2461845"/>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i="1" dirty="0" smtClean="0">
                <a:solidFill>
                  <a:srgbClr val="FFFF00"/>
                </a:solidFill>
              </a:rPr>
              <a:t>Workflow</a:t>
            </a:r>
            <a:endParaRPr lang="en-GB" sz="1600" b="1" i="1" dirty="0" smtClean="0">
              <a:solidFill>
                <a:srgbClr val="FFFF00"/>
              </a:solidFill>
            </a:endParaRPr>
          </a:p>
          <a:p>
            <a:pPr marL="342900" indent="-342900">
              <a:buFont typeface="+mj-lt"/>
              <a:buAutoNum type="arabicPeriod"/>
            </a:pPr>
            <a:r>
              <a:rPr lang="en-GB" sz="1600" b="1" dirty="0" smtClean="0">
                <a:solidFill>
                  <a:srgbClr val="FFFF00"/>
                </a:solidFill>
              </a:rPr>
              <a:t>Catchment of interest extracted from DEM. </a:t>
            </a:r>
          </a:p>
          <a:p>
            <a:pPr marL="342900" indent="-342900">
              <a:buFont typeface="+mj-lt"/>
              <a:buAutoNum type="arabicPeriod"/>
            </a:pPr>
            <a:r>
              <a:rPr lang="en-GB" sz="1600" b="1" dirty="0" smtClean="0">
                <a:solidFill>
                  <a:srgbClr val="FFFF00"/>
                </a:solidFill>
              </a:rPr>
              <a:t>Corresponding radar data extracted from archive</a:t>
            </a:r>
          </a:p>
          <a:p>
            <a:pPr marL="342900" indent="-342900">
              <a:buFont typeface="+mj-lt"/>
              <a:buAutoNum type="arabicPeriod"/>
            </a:pPr>
            <a:r>
              <a:rPr lang="en-GB" sz="1600" b="1" dirty="0" smtClean="0">
                <a:solidFill>
                  <a:srgbClr val="FFFF00"/>
                </a:solidFill>
              </a:rPr>
              <a:t>Radar data converted to intermediate format for assimilation into hydro/landscape evolution model.</a:t>
            </a:r>
          </a:p>
          <a:p>
            <a:pPr marL="342900" indent="-342900">
              <a:buFont typeface="+mj-lt"/>
              <a:buAutoNum type="arabicPeriod"/>
            </a:pPr>
            <a:r>
              <a:rPr lang="en-GB" sz="1600" b="1" dirty="0" smtClean="0">
                <a:solidFill>
                  <a:srgbClr val="FFFF00"/>
                </a:solidFill>
              </a:rPr>
              <a:t>The model runs, assimilating the radar data into the catchment hydrology model, which distributes it across the landscape.</a:t>
            </a:r>
          </a:p>
          <a:p>
            <a:pPr marL="342900" indent="-342900">
              <a:buFont typeface="+mj-lt"/>
              <a:buAutoNum type="arabicPeriod"/>
            </a:pPr>
            <a:r>
              <a:rPr lang="en-GB" sz="1600" b="1" dirty="0" smtClean="0">
                <a:solidFill>
                  <a:srgbClr val="FFFF00"/>
                </a:solidFill>
              </a:rPr>
              <a:t>Analysis of output files, DEMs of difference, erosion mapping.</a:t>
            </a:r>
          </a:p>
        </p:txBody>
      </p:sp>
      <p:sp>
        <p:nvSpPr>
          <p:cNvPr id="7" name="Right Arrow 6">
            <a:hlinkClick r:id="rId3" action="ppaction://hlinksldjump"/>
          </p:cNvPr>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hlinkClick r:id="rId4" action="ppaction://hlinksldjump"/>
          </p:cNvPr>
          <p:cNvSpPr/>
          <p:nvPr/>
        </p:nvSpPr>
        <p:spPr>
          <a:xfrm rot="10800000">
            <a:off x="3861187" y="86722"/>
            <a:ext cx="675249" cy="49069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885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Conclusions</a:t>
            </a:r>
            <a:endParaRPr lang="en-GB" sz="3200" cap="small" dirty="0">
              <a:solidFill>
                <a:srgbClr val="FFFF00"/>
              </a:solidFill>
            </a:endParaRPr>
          </a:p>
        </p:txBody>
      </p:sp>
      <p:sp>
        <p:nvSpPr>
          <p:cNvPr id="28" name="Rectangle 27"/>
          <p:cNvSpPr/>
          <p:nvPr/>
        </p:nvSpPr>
        <p:spPr>
          <a:xfrm>
            <a:off x="6162308" y="0"/>
            <a:ext cx="298169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Conclusions</a:t>
            </a:r>
            <a:endParaRPr lang="en-GB" b="1" dirty="0">
              <a:solidFill>
                <a:srgbClr val="FFFF00"/>
              </a:solidFill>
            </a:endParaRPr>
          </a:p>
        </p:txBody>
      </p:sp>
      <p:sp>
        <p:nvSpPr>
          <p:cNvPr id="30" name="Rectangle 29"/>
          <p:cNvSpPr/>
          <p:nvPr/>
        </p:nvSpPr>
        <p:spPr>
          <a:xfrm>
            <a:off x="906127" y="676381"/>
            <a:ext cx="4063804" cy="5583742"/>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cap="small" dirty="0" smtClean="0">
                <a:solidFill>
                  <a:srgbClr val="FFFF00"/>
                </a:solidFill>
              </a:rPr>
              <a:t>Conclusions</a:t>
            </a:r>
          </a:p>
          <a:p>
            <a:pPr marL="285750" indent="-285750">
              <a:buFont typeface="Arial" panose="020B0604020202020204" pitchFamily="34" charset="0"/>
              <a:buChar char="•"/>
            </a:pPr>
            <a:r>
              <a:rPr lang="en-GB" b="1" dirty="0" smtClean="0">
                <a:solidFill>
                  <a:srgbClr val="FFFF00"/>
                </a:solidFill>
              </a:rPr>
              <a:t>Uniform rainfall distribution across catchments (even smaller ones) is an </a:t>
            </a:r>
            <a:r>
              <a:rPr lang="en-GB" b="1" i="1" u="sng" dirty="0" smtClean="0">
                <a:solidFill>
                  <a:srgbClr val="FFFF00"/>
                </a:solidFill>
              </a:rPr>
              <a:t>unrealistic</a:t>
            </a:r>
            <a:r>
              <a:rPr lang="en-GB" b="1" dirty="0" smtClean="0">
                <a:solidFill>
                  <a:srgbClr val="FFFF00"/>
                </a:solidFill>
              </a:rPr>
              <a:t> assumption for many purposes.</a:t>
            </a:r>
          </a:p>
          <a:p>
            <a:pPr marL="285750" indent="-285750">
              <a:buFont typeface="Arial" panose="020B0604020202020204" pitchFamily="34" charset="0"/>
              <a:buChar char="•"/>
            </a:pPr>
            <a:r>
              <a:rPr lang="en-GB" b="1" dirty="0" smtClean="0">
                <a:solidFill>
                  <a:srgbClr val="FFFF00"/>
                </a:solidFill>
              </a:rPr>
              <a:t>Using spatially realistic rainfall distributions, model simulations suggest subtly </a:t>
            </a:r>
            <a:r>
              <a:rPr lang="en-GB" b="1" i="1" u="sng" dirty="0" smtClean="0">
                <a:solidFill>
                  <a:srgbClr val="FFFF00"/>
                </a:solidFill>
              </a:rPr>
              <a:t>different hydrograph peaks and shapes</a:t>
            </a:r>
            <a:r>
              <a:rPr lang="en-GB" b="1" dirty="0" smtClean="0">
                <a:solidFill>
                  <a:srgbClr val="FFFF00"/>
                </a:solidFill>
              </a:rPr>
              <a:t>.</a:t>
            </a:r>
          </a:p>
          <a:p>
            <a:pPr marL="285750" indent="-285750">
              <a:buFont typeface="Arial" panose="020B0604020202020204" pitchFamily="34" charset="0"/>
              <a:buChar char="•"/>
            </a:pPr>
            <a:r>
              <a:rPr lang="en-GB" b="1" dirty="0" smtClean="0">
                <a:solidFill>
                  <a:srgbClr val="FFFF00"/>
                </a:solidFill>
              </a:rPr>
              <a:t>Geographic distribution of </a:t>
            </a:r>
            <a:r>
              <a:rPr lang="en-GB" b="1" i="1" u="sng" dirty="0" smtClean="0">
                <a:solidFill>
                  <a:srgbClr val="FFFF00"/>
                </a:solidFill>
              </a:rPr>
              <a:t>erosion</a:t>
            </a:r>
            <a:r>
              <a:rPr lang="en-GB" b="1" dirty="0" smtClean="0">
                <a:solidFill>
                  <a:srgbClr val="FFFF00"/>
                </a:solidFill>
              </a:rPr>
              <a:t> and sedimentation in catchment is </a:t>
            </a:r>
            <a:r>
              <a:rPr lang="en-GB" b="1" i="1" u="sng" dirty="0" smtClean="0">
                <a:solidFill>
                  <a:srgbClr val="FFFF00"/>
                </a:solidFill>
              </a:rPr>
              <a:t>affected by rainfall distribution</a:t>
            </a:r>
            <a:r>
              <a:rPr lang="en-GB" b="1" dirty="0" smtClean="0">
                <a:solidFill>
                  <a:srgbClr val="FFFF00"/>
                </a:solidFill>
              </a:rPr>
              <a:t>. </a:t>
            </a:r>
          </a:p>
          <a:p>
            <a:pPr marL="285750" indent="-285750">
              <a:buFont typeface="Arial" panose="020B0604020202020204" pitchFamily="34" charset="0"/>
              <a:buChar char="•"/>
            </a:pPr>
            <a:r>
              <a:rPr lang="en-GB" b="1" dirty="0" smtClean="0">
                <a:solidFill>
                  <a:srgbClr val="FFFF00"/>
                </a:solidFill>
              </a:rPr>
              <a:t>In simulations, overall erosive effect is </a:t>
            </a:r>
            <a:r>
              <a:rPr lang="en-GB" b="1" i="1" u="sng" dirty="0" smtClean="0">
                <a:solidFill>
                  <a:srgbClr val="FFFF00"/>
                </a:solidFill>
              </a:rPr>
              <a:t>lower</a:t>
            </a:r>
            <a:r>
              <a:rPr lang="en-GB" b="1" dirty="0" smtClean="0">
                <a:solidFill>
                  <a:srgbClr val="FFFF00"/>
                </a:solidFill>
              </a:rPr>
              <a:t> in catchments with spatially realistic rainfall.</a:t>
            </a:r>
          </a:p>
          <a:p>
            <a:pPr marL="742950" lvl="1" indent="-285750">
              <a:buFont typeface="Arial" panose="020B0604020202020204" pitchFamily="34" charset="0"/>
              <a:buChar char="•"/>
            </a:pPr>
            <a:r>
              <a:rPr lang="en-GB" i="1" dirty="0" smtClean="0">
                <a:solidFill>
                  <a:srgbClr val="FFFF00"/>
                </a:solidFill>
              </a:rPr>
              <a:t>This may be due to orographic preference for rainfall on higher ground, further from river channels.</a:t>
            </a:r>
          </a:p>
        </p:txBody>
      </p:sp>
      <p:sp>
        <p:nvSpPr>
          <p:cNvPr id="7" name="Right Arrow 6">
            <a:hlinkClick r:id="rId2" action="ppaction://hlinksldjump"/>
          </p:cNvPr>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132" r="5048"/>
          <a:stretch/>
        </p:blipFill>
        <p:spPr>
          <a:xfrm>
            <a:off x="5209942" y="1400018"/>
            <a:ext cx="3854548" cy="2603843"/>
          </a:xfrm>
          <a:prstGeom prst="rect">
            <a:avLst/>
          </a:prstGeom>
        </p:spPr>
      </p:pic>
    </p:spTree>
    <p:extLst>
      <p:ext uri="{BB962C8B-B14F-4D97-AF65-F5344CB8AC3E}">
        <p14:creationId xmlns:p14="http://schemas.microsoft.com/office/powerpoint/2010/main" val="365225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589198" y="6487431"/>
            <a:ext cx="2554802" cy="276999"/>
          </a:xfrm>
          <a:prstGeom prst="rect">
            <a:avLst/>
          </a:prstGeom>
        </p:spPr>
        <p:txBody>
          <a:bodyPr wrap="none">
            <a:spAutoFit/>
          </a:bodyPr>
          <a:lstStyle/>
          <a:p>
            <a:r>
              <a:rPr lang="en-GB" sz="1200" dirty="0" smtClean="0">
                <a:solidFill>
                  <a:schemeClr val="bg1"/>
                </a:solidFill>
              </a:rPr>
              <a:t>Image: Environment Agency (England)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935" y="6227056"/>
            <a:ext cx="1510461" cy="3906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46" y="6161425"/>
            <a:ext cx="1098658" cy="4645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5736" y="6161425"/>
            <a:ext cx="655883" cy="456267"/>
          </a:xfrm>
          <a:prstGeom prst="rect">
            <a:avLst/>
          </a:prstGeom>
        </p:spPr>
      </p:pic>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2-MINUTE </a:t>
            </a:r>
            <a:r>
              <a:rPr lang="en-GB" sz="3200" b="1" i="1" cap="small" dirty="0" smtClean="0">
                <a:solidFill>
                  <a:srgbClr val="FFFF00"/>
                </a:solidFill>
              </a:rPr>
              <a:t>MADNESS</a:t>
            </a:r>
            <a:endParaRPr lang="en-GB" sz="3200" b="1" i="1" cap="small" dirty="0">
              <a:solidFill>
                <a:srgbClr val="FFFF00"/>
              </a:solidFill>
            </a:endParaRPr>
          </a:p>
        </p:txBody>
      </p:sp>
      <p:sp>
        <p:nvSpPr>
          <p:cNvPr id="19" name="Right Arrow 18">
            <a:hlinkClick r:id="rId6" action="ppaction://hlinksldjump"/>
          </p:cNvPr>
          <p:cNvSpPr/>
          <p:nvPr/>
        </p:nvSpPr>
        <p:spPr>
          <a:xfrm rot="16200000">
            <a:off x="8295137" y="5725793"/>
            <a:ext cx="464235" cy="538292"/>
          </a:xfrm>
          <a:prstGeom prst="rightArrow">
            <a:avLst>
              <a:gd name="adj1" fmla="val 80037"/>
              <a:gd name="adj2" fmla="val 50000"/>
            </a:avLst>
          </a:prstGeom>
          <a:solidFill>
            <a:srgbClr val="FFC0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p:cNvGrpSpPr/>
          <p:nvPr/>
        </p:nvGrpSpPr>
        <p:grpSpPr>
          <a:xfrm>
            <a:off x="5949700" y="848140"/>
            <a:ext cx="2792503" cy="3798505"/>
            <a:chOff x="4640602" y="2001662"/>
            <a:chExt cx="3163365" cy="4302971"/>
          </a:xfrm>
        </p:grpSpPr>
        <p:pic>
          <p:nvPicPr>
            <p:cNvPr id="21" name="Picture 20"/>
            <p:cNvPicPr>
              <a:picLocks noChangeAspect="1"/>
            </p:cNvPicPr>
            <p:nvPr/>
          </p:nvPicPr>
          <p:blipFill rotWithShape="1">
            <a:blip r:embed="rId7"/>
            <a:srcRect l="31836" t="15240" r="40918" b="12204"/>
            <a:stretch/>
          </p:blipFill>
          <p:spPr>
            <a:xfrm>
              <a:off x="4640602" y="2001662"/>
              <a:ext cx="2874049" cy="4302971"/>
            </a:xfrm>
            <a:prstGeom prst="rect">
              <a:avLst/>
            </a:prstGeom>
          </p:spPr>
        </p:pic>
        <p:sp>
          <p:nvSpPr>
            <p:cNvPr id="22" name="TextBox 21"/>
            <p:cNvSpPr txBox="1"/>
            <p:nvPr/>
          </p:nvSpPr>
          <p:spPr>
            <a:xfrm rot="16200000">
              <a:off x="6932541" y="5433206"/>
              <a:ext cx="1496632" cy="246221"/>
            </a:xfrm>
            <a:prstGeom prst="rect">
              <a:avLst/>
            </a:prstGeom>
            <a:noFill/>
          </p:spPr>
          <p:txBody>
            <a:bodyPr wrap="square" rtlCol="0">
              <a:spAutoFit/>
            </a:bodyPr>
            <a:lstStyle/>
            <a:p>
              <a:r>
                <a:rPr lang="en-GB" sz="1000" dirty="0" smtClean="0"/>
                <a:t>J. Hopkins, U. of Durham</a:t>
              </a:r>
              <a:endParaRPr lang="en-GB" sz="1000" dirty="0"/>
            </a:p>
          </p:txBody>
        </p:sp>
      </p:grpSp>
      <p:sp>
        <p:nvSpPr>
          <p:cNvPr id="23" name="Rectangle 22"/>
          <p:cNvSpPr/>
          <p:nvPr/>
        </p:nvSpPr>
        <p:spPr>
          <a:xfrm>
            <a:off x="956164" y="161867"/>
            <a:ext cx="3533851" cy="3308480"/>
          </a:xfrm>
          <a:prstGeom prst="rect">
            <a:avLst/>
          </a:prstGeom>
          <a:solidFill>
            <a:srgbClr val="0070C0">
              <a:alpha val="87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cap="small" dirty="0" smtClean="0">
                <a:solidFill>
                  <a:srgbClr val="FFFF00"/>
                </a:solidFill>
              </a:rPr>
              <a:t>Overview</a:t>
            </a:r>
          </a:p>
          <a:p>
            <a:pPr marL="285750" indent="-285750">
              <a:buFont typeface="Arial" panose="020B0604020202020204" pitchFamily="34" charset="0"/>
              <a:buChar char="•"/>
            </a:pPr>
            <a:r>
              <a:rPr lang="en-GB" sz="2000" b="1" i="1" u="sng" dirty="0" smtClean="0">
                <a:solidFill>
                  <a:srgbClr val="FFFF00"/>
                </a:solidFill>
              </a:rPr>
              <a:t>Challenging the assumption </a:t>
            </a:r>
            <a:r>
              <a:rPr lang="en-GB" sz="2000" b="1" dirty="0" smtClean="0">
                <a:solidFill>
                  <a:srgbClr val="FFFF00"/>
                </a:solidFill>
              </a:rPr>
              <a:t>of uniform rainfall input in Landscape + Flood models.</a:t>
            </a:r>
          </a:p>
          <a:p>
            <a:pPr marL="285750" indent="-285750">
              <a:buFont typeface="Arial" panose="020B0604020202020204" pitchFamily="34" charset="0"/>
              <a:buChar char="•"/>
            </a:pPr>
            <a:r>
              <a:rPr lang="en-GB" sz="2000" b="1" i="1" u="sng" dirty="0" smtClean="0">
                <a:solidFill>
                  <a:srgbClr val="FFFF00"/>
                </a:solidFill>
              </a:rPr>
              <a:t>Investigating the landscape response</a:t>
            </a:r>
            <a:r>
              <a:rPr lang="en-GB" sz="2000" b="1" dirty="0" smtClean="0">
                <a:solidFill>
                  <a:srgbClr val="FFFF00"/>
                </a:solidFill>
              </a:rPr>
              <a:t> to flooding from severe storms.</a:t>
            </a:r>
          </a:p>
          <a:p>
            <a:pPr marL="285750" indent="-285750">
              <a:buFont typeface="Arial" panose="020B0604020202020204" pitchFamily="34" charset="0"/>
              <a:buChar char="•"/>
            </a:pPr>
            <a:r>
              <a:rPr lang="en-GB" sz="2000" b="1" i="1" u="sng" dirty="0" smtClean="0">
                <a:solidFill>
                  <a:srgbClr val="FFFF00"/>
                </a:solidFill>
              </a:rPr>
              <a:t>Longer term implications </a:t>
            </a:r>
            <a:r>
              <a:rPr lang="en-GB" sz="2000" b="1" dirty="0" smtClean="0">
                <a:solidFill>
                  <a:srgbClr val="FFFF00"/>
                </a:solidFill>
              </a:rPr>
              <a:t>of any differences with new model parameterisations.</a:t>
            </a:r>
            <a:endParaRPr lang="en-GB" sz="2000" dirty="0">
              <a:solidFill>
                <a:srgbClr val="FFFF00"/>
              </a:solidFill>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58147" y="3532706"/>
            <a:ext cx="3741371" cy="2500730"/>
          </a:xfrm>
          <a:prstGeom prst="rect">
            <a:avLst/>
          </a:prstGeom>
        </p:spPr>
      </p:pic>
    </p:spTree>
    <p:extLst>
      <p:ext uri="{BB962C8B-B14F-4D97-AF65-F5344CB8AC3E}">
        <p14:creationId xmlns:p14="http://schemas.microsoft.com/office/powerpoint/2010/main" val="160360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431" y="127419"/>
            <a:ext cx="8166883" cy="786828"/>
          </a:xfrm>
        </p:spPr>
        <p:txBody>
          <a:bodyPr>
            <a:noAutofit/>
          </a:bodyPr>
          <a:lstStyle/>
          <a:p>
            <a:r>
              <a:rPr lang="en-GB" sz="3600" b="1" dirty="0" smtClean="0"/>
              <a:t>The Hydro-Geomorphic Effects of Storms</a:t>
            </a:r>
            <a:endParaRPr lang="en-GB" sz="3600" b="1" dirty="0"/>
          </a:p>
        </p:txBody>
      </p:sp>
      <p:sp>
        <p:nvSpPr>
          <p:cNvPr id="5" name="Subtitle 4"/>
          <p:cNvSpPr>
            <a:spLocks noGrp="1"/>
          </p:cNvSpPr>
          <p:nvPr>
            <p:ph type="subTitle" idx="1"/>
          </p:nvPr>
        </p:nvSpPr>
        <p:spPr>
          <a:xfrm>
            <a:off x="833034" y="894997"/>
            <a:ext cx="7963367" cy="1049917"/>
          </a:xfrm>
        </p:spPr>
        <p:txBody>
          <a:bodyPr>
            <a:normAutofit/>
          </a:bodyPr>
          <a:lstStyle/>
          <a:p>
            <a:r>
              <a:rPr lang="en-GB" sz="2000" b="1" dirty="0" smtClean="0"/>
              <a:t>Using high resolution rainfall-radar to model fluvial erosion</a:t>
            </a:r>
          </a:p>
          <a:p>
            <a:pPr>
              <a:lnSpc>
                <a:spcPct val="100000"/>
              </a:lnSpc>
              <a:spcBef>
                <a:spcPts val="0"/>
              </a:spcBef>
            </a:pPr>
            <a:r>
              <a:rPr lang="en-GB" sz="1800" b="1" i="1" dirty="0" smtClean="0"/>
              <a:t>Declan Valters, </a:t>
            </a:r>
            <a:r>
              <a:rPr lang="en-GB" sz="1800" i="1" dirty="0" smtClean="0"/>
              <a:t>David Schultz, Simon Brocklehurst</a:t>
            </a:r>
          </a:p>
          <a:p>
            <a:pPr>
              <a:lnSpc>
                <a:spcPct val="100000"/>
              </a:lnSpc>
              <a:spcBef>
                <a:spcPts val="0"/>
              </a:spcBef>
            </a:pPr>
            <a:r>
              <a:rPr lang="en-GB" sz="1800" dirty="0" smtClean="0"/>
              <a:t>University of Manchester, United Kingdom</a:t>
            </a:r>
            <a:endParaRPr lang="en-GB" sz="1800" dirty="0"/>
          </a:p>
        </p:txBody>
      </p:sp>
      <p:sp>
        <p:nvSpPr>
          <p:cNvPr id="6" name="Rectangle 5"/>
          <p:cNvSpPr/>
          <p:nvPr/>
        </p:nvSpPr>
        <p:spPr>
          <a:xfrm>
            <a:off x="6589198" y="6487431"/>
            <a:ext cx="2554802" cy="276999"/>
          </a:xfrm>
          <a:prstGeom prst="rect">
            <a:avLst/>
          </a:prstGeom>
        </p:spPr>
        <p:txBody>
          <a:bodyPr wrap="none">
            <a:spAutoFit/>
          </a:bodyPr>
          <a:lstStyle/>
          <a:p>
            <a:r>
              <a:rPr lang="en-GB" sz="1200" dirty="0" smtClean="0">
                <a:solidFill>
                  <a:schemeClr val="bg1"/>
                </a:solidFill>
              </a:rPr>
              <a:t>Image: Environment Agency (England)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935" y="6227056"/>
            <a:ext cx="1510461" cy="3906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46" y="6161425"/>
            <a:ext cx="1098658" cy="4645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5736" y="6161425"/>
            <a:ext cx="655883" cy="456267"/>
          </a:xfrm>
          <a:prstGeom prst="rect">
            <a:avLst/>
          </a:prstGeom>
        </p:spPr>
      </p:pic>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2-MINUTE </a:t>
            </a:r>
            <a:r>
              <a:rPr lang="en-GB" sz="3200" b="1" i="1" cap="small" dirty="0" smtClean="0">
                <a:solidFill>
                  <a:srgbClr val="FFFF00"/>
                </a:solidFill>
              </a:rPr>
              <a:t>MADNESS</a:t>
            </a:r>
            <a:endParaRPr lang="en-GB" sz="3200" b="1" i="1" cap="small" dirty="0">
              <a:solidFill>
                <a:srgbClr val="FFFF00"/>
              </a:solidFill>
            </a:endParaRPr>
          </a:p>
        </p:txBody>
      </p:sp>
      <p:sp>
        <p:nvSpPr>
          <p:cNvPr id="19" name="Right Arrow 18">
            <a:hlinkClick r:id="rId6" action="ppaction://hlinksldjump"/>
          </p:cNvPr>
          <p:cNvSpPr/>
          <p:nvPr/>
        </p:nvSpPr>
        <p:spPr>
          <a:xfrm rot="16200000">
            <a:off x="8351009" y="5940032"/>
            <a:ext cx="464235" cy="538292"/>
          </a:xfrm>
          <a:prstGeom prst="rightArrow">
            <a:avLst>
              <a:gd name="adj1" fmla="val 80037"/>
              <a:gd name="adj2" fmla="val 50000"/>
            </a:avLst>
          </a:prstGeom>
          <a:solidFill>
            <a:srgbClr val="FFC0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16716" y="2272336"/>
            <a:ext cx="3531278" cy="205410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00884" y="2067885"/>
            <a:ext cx="825566" cy="559176"/>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18013" y="2053817"/>
            <a:ext cx="825566" cy="55917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56365" y="2025681"/>
            <a:ext cx="825566" cy="559176"/>
          </a:xfrm>
          <a:prstGeom prst="rect">
            <a:avLst/>
          </a:prstGeom>
        </p:spPr>
      </p:pic>
      <p:pic>
        <p:nvPicPr>
          <p:cNvPr id="15" name="Picture 14"/>
          <p:cNvPicPr>
            <a:picLocks noChangeAspect="1"/>
          </p:cNvPicPr>
          <p:nvPr/>
        </p:nvPicPr>
        <p:blipFill rotWithShape="1">
          <a:blip r:embed="rId9"/>
          <a:srcRect l="63995" t="36336" r="24084" b="29728"/>
          <a:stretch/>
        </p:blipFill>
        <p:spPr>
          <a:xfrm>
            <a:off x="1622616" y="2130286"/>
            <a:ext cx="2544188" cy="2444311"/>
          </a:xfrm>
          <a:prstGeom prst="rect">
            <a:avLst/>
          </a:prstGeom>
        </p:spPr>
      </p:pic>
      <p:sp>
        <p:nvSpPr>
          <p:cNvPr id="16" name="Rectangle 15"/>
          <p:cNvSpPr/>
          <p:nvPr/>
        </p:nvSpPr>
        <p:spPr>
          <a:xfrm>
            <a:off x="1637720" y="4574597"/>
            <a:ext cx="2509853" cy="410206"/>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RAINFALL RADAR</a:t>
            </a:r>
            <a:endParaRPr lang="en-GB" b="1" dirty="0">
              <a:solidFill>
                <a:srgbClr val="FFFF00"/>
              </a:solidFill>
            </a:endParaRPr>
          </a:p>
        </p:txBody>
      </p:sp>
      <p:sp>
        <p:nvSpPr>
          <p:cNvPr id="17" name="Rectangle 16"/>
          <p:cNvSpPr/>
          <p:nvPr/>
        </p:nvSpPr>
        <p:spPr>
          <a:xfrm>
            <a:off x="4945961" y="4372572"/>
            <a:ext cx="3531278" cy="612231"/>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LANDSCAPE EVOLUTION/</a:t>
            </a:r>
          </a:p>
          <a:p>
            <a:pPr algn="ctr"/>
            <a:r>
              <a:rPr lang="en-GB" b="1" dirty="0" smtClean="0">
                <a:solidFill>
                  <a:srgbClr val="FFFF00"/>
                </a:solidFill>
              </a:rPr>
              <a:t>FLOOD MODEL</a:t>
            </a:r>
            <a:endParaRPr lang="en-GB" b="1" dirty="0">
              <a:solidFill>
                <a:srgbClr val="FFFF00"/>
              </a:solidFill>
            </a:endParaRPr>
          </a:p>
        </p:txBody>
      </p:sp>
      <p:cxnSp>
        <p:nvCxnSpPr>
          <p:cNvPr id="18" name="Straight Arrow Connector 17"/>
          <p:cNvCxnSpPr/>
          <p:nvPr/>
        </p:nvCxnSpPr>
        <p:spPr>
          <a:xfrm>
            <a:off x="4248179" y="2763332"/>
            <a:ext cx="697782"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48179" y="3714123"/>
            <a:ext cx="697782"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59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Overview</a:t>
            </a:r>
            <a:endParaRPr lang="en-GB" sz="3200" cap="small" dirty="0">
              <a:solidFill>
                <a:srgbClr val="FFFF00"/>
              </a:solidFill>
            </a:endParaRPr>
          </a:p>
        </p:txBody>
      </p:sp>
      <p:sp>
        <p:nvSpPr>
          <p:cNvPr id="3" name="Rectangle 2"/>
          <p:cNvSpPr/>
          <p:nvPr/>
        </p:nvSpPr>
        <p:spPr>
          <a:xfrm>
            <a:off x="1025612" y="258524"/>
            <a:ext cx="4336964" cy="6261338"/>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solidFill>
                  <a:srgbClr val="FFFF00"/>
                </a:solidFill>
              </a:rPr>
              <a:t>Storms: The agents of erosion and landscape evolution</a:t>
            </a:r>
            <a:br>
              <a:rPr lang="en-GB" b="1" dirty="0" smtClean="0">
                <a:solidFill>
                  <a:srgbClr val="FFFF00"/>
                </a:solidFill>
              </a:rPr>
            </a:br>
            <a:endParaRPr lang="en-GB" b="1" dirty="0" smtClean="0">
              <a:solidFill>
                <a:srgbClr val="FFFF00"/>
              </a:solidFill>
            </a:endParaRPr>
          </a:p>
          <a:p>
            <a:r>
              <a:rPr lang="en-GB" sz="1600" dirty="0" smtClean="0">
                <a:solidFill>
                  <a:srgbClr val="FFFF00"/>
                </a:solidFill>
              </a:rPr>
              <a:t>This study is motivated by an interest in quantifying how atmospheric processes drive landscape evolution in humid, temperate environments. It has been established that landscape evolution is punctuated by intense episodes of flooding and erosion. However, little thought is given to the meteorological conditions necessary to trigger ‘</a:t>
            </a:r>
            <a:r>
              <a:rPr lang="en-GB" sz="1600" dirty="0" err="1" smtClean="0">
                <a:solidFill>
                  <a:srgbClr val="FFFF00"/>
                </a:solidFill>
              </a:rPr>
              <a:t>geomorphically</a:t>
            </a:r>
            <a:r>
              <a:rPr lang="en-GB" sz="1600" dirty="0" smtClean="0">
                <a:solidFill>
                  <a:srgbClr val="FFFF00"/>
                </a:solidFill>
              </a:rPr>
              <a:t> effective’ events, or to what extent landscapes are sensitive to the details of precipitation.</a:t>
            </a:r>
          </a:p>
          <a:p>
            <a:endParaRPr lang="en-GB" sz="1600" dirty="0">
              <a:solidFill>
                <a:srgbClr val="FFFF00"/>
              </a:solidFill>
            </a:endParaRPr>
          </a:p>
          <a:p>
            <a:r>
              <a:rPr lang="en-GB" sz="2000" b="1" dirty="0" smtClean="0">
                <a:solidFill>
                  <a:srgbClr val="FFFF00"/>
                </a:solidFill>
              </a:rPr>
              <a:t>This study in short:</a:t>
            </a:r>
          </a:p>
          <a:p>
            <a:r>
              <a:rPr lang="en-GB" sz="1600" dirty="0" smtClean="0">
                <a:solidFill>
                  <a:srgbClr val="FFFF00"/>
                </a:solidFill>
              </a:rPr>
              <a:t>Here, we demonstrate the advantages of using model simulations with realistic inputs of precipitation data to examine previous severe storm events in the UK in the last decade. While the focus in this presentation is on the short term landscape response to storms, we also invite viewers to consider how differences at this timescale could scale-up to improve our understanding of long term landscape evolution.</a:t>
            </a:r>
            <a:br>
              <a:rPr lang="en-GB" sz="1600" dirty="0" smtClean="0">
                <a:solidFill>
                  <a:srgbClr val="FFFF00"/>
                </a:solidFill>
              </a:rPr>
            </a:br>
            <a:endParaRPr lang="en-GB" sz="1600" dirty="0">
              <a:solidFill>
                <a:srgbClr val="FFFF00"/>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1403" y="4019287"/>
            <a:ext cx="3531278" cy="205410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3454" y="3715030"/>
            <a:ext cx="825566" cy="559176"/>
          </a:xfrm>
          <a:prstGeom prst="rect">
            <a:avLst/>
          </a:prstGeom>
        </p:spPr>
      </p:pic>
      <p:sp>
        <p:nvSpPr>
          <p:cNvPr id="8" name="Right Arrow 7">
            <a:hlinkClick r:id="rId4" action="ppaction://hlinksldjump"/>
          </p:cNvPr>
          <p:cNvSpPr/>
          <p:nvPr/>
        </p:nvSpPr>
        <p:spPr>
          <a:xfrm rot="16200000">
            <a:off x="4706698" y="17149"/>
            <a:ext cx="749659" cy="819754"/>
          </a:xfrm>
          <a:prstGeom prst="rightArrow">
            <a:avLst>
              <a:gd name="adj1" fmla="val 80037"/>
              <a:gd name="adj2" fmla="val 50000"/>
            </a:avLst>
          </a:prstGeom>
          <a:solidFill>
            <a:srgbClr val="FFC0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rotWithShape="1">
          <a:blip r:embed="rId5"/>
          <a:srcRect l="63995" t="36336" r="24084" b="29728"/>
          <a:stretch/>
        </p:blipFill>
        <p:spPr>
          <a:xfrm>
            <a:off x="5752792" y="258524"/>
            <a:ext cx="3008500" cy="2890396"/>
          </a:xfrm>
          <a:prstGeom prst="rect">
            <a:avLst/>
          </a:prstGeom>
        </p:spPr>
      </p:pic>
      <p:sp>
        <p:nvSpPr>
          <p:cNvPr id="10" name="Rectangle 9"/>
          <p:cNvSpPr/>
          <p:nvPr/>
        </p:nvSpPr>
        <p:spPr>
          <a:xfrm>
            <a:off x="6021311" y="3121092"/>
            <a:ext cx="2509853" cy="410206"/>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smtClean="0">
                <a:solidFill>
                  <a:srgbClr val="FFFF00"/>
                </a:solidFill>
              </a:rPr>
              <a:t>Rainfall Radar – realistic source of rainfall input</a:t>
            </a:r>
            <a:endParaRPr lang="en-GB" sz="1200" dirty="0">
              <a:solidFill>
                <a:srgbClr val="FFFF00"/>
              </a:solidFill>
            </a:endParaRPr>
          </a:p>
        </p:txBody>
      </p:sp>
      <p:sp>
        <p:nvSpPr>
          <p:cNvPr id="11" name="Rectangle 10"/>
          <p:cNvSpPr/>
          <p:nvPr/>
        </p:nvSpPr>
        <p:spPr>
          <a:xfrm>
            <a:off x="6002115" y="6098057"/>
            <a:ext cx="2509853" cy="612231"/>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smtClean="0">
                <a:solidFill>
                  <a:srgbClr val="FFFF00"/>
                </a:solidFill>
              </a:rPr>
              <a:t>Landscape Evolution Model – Coupled with a distributed hydrologic model</a:t>
            </a:r>
            <a:endParaRPr lang="en-GB" sz="1200" dirty="0">
              <a:solidFill>
                <a:srgbClr val="FFFF00"/>
              </a:solidFill>
            </a:endParaRPr>
          </a:p>
        </p:txBody>
      </p:sp>
      <p:cxnSp>
        <p:nvCxnSpPr>
          <p:cNvPr id="12" name="Straight Arrow Connector 11"/>
          <p:cNvCxnSpPr/>
          <p:nvPr/>
        </p:nvCxnSpPr>
        <p:spPr>
          <a:xfrm>
            <a:off x="5780033" y="3148920"/>
            <a:ext cx="0" cy="870367"/>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771227" y="3148920"/>
            <a:ext cx="0" cy="870367"/>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90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a:t>
            </a:r>
            <a:endParaRPr lang="en-GB" sz="3200" cap="small" dirty="0">
              <a:solidFill>
                <a:srgbClr val="FFFF00"/>
              </a:solidFill>
            </a:endParaRPr>
          </a:p>
        </p:txBody>
      </p:sp>
      <p:sp>
        <p:nvSpPr>
          <p:cNvPr id="3" name="Rectangle 2">
            <a:hlinkClick r:id="rId2" action="ppaction://hlinksldjump"/>
          </p:cNvPr>
          <p:cNvSpPr/>
          <p:nvPr/>
        </p:nvSpPr>
        <p:spPr>
          <a:xfrm>
            <a:off x="1022831" y="516432"/>
            <a:ext cx="2981692" cy="732532"/>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solidFill>
                  <a:srgbClr val="FFFF00"/>
                </a:solidFill>
              </a:rPr>
              <a:t>Boscastle</a:t>
            </a:r>
            <a:r>
              <a:rPr lang="en-GB" b="1" dirty="0" smtClean="0">
                <a:solidFill>
                  <a:srgbClr val="FFFF00"/>
                </a:solidFill>
              </a:rPr>
              <a:t>, Cornwall: 2004</a:t>
            </a:r>
          </a:p>
          <a:p>
            <a:pPr algn="ctr"/>
            <a:r>
              <a:rPr lang="en-GB" sz="1600" i="1" dirty="0" smtClean="0">
                <a:solidFill>
                  <a:srgbClr val="FFFF00"/>
                </a:solidFill>
              </a:rPr>
              <a:t>Touch for results and details</a:t>
            </a:r>
            <a:endParaRPr lang="en-GB" sz="1600" i="1" dirty="0">
              <a:solidFill>
                <a:srgbClr val="FFFF00"/>
              </a:solidFill>
            </a:endParaRPr>
          </a:p>
        </p:txBody>
      </p:sp>
      <p:sp>
        <p:nvSpPr>
          <p:cNvPr id="4" name="Rectangle 3">
            <a:hlinkClick r:id="rId3" action="ppaction://hlinksldjump"/>
          </p:cNvPr>
          <p:cNvSpPr/>
          <p:nvPr/>
        </p:nvSpPr>
        <p:spPr>
          <a:xfrm>
            <a:off x="1022831" y="3530934"/>
            <a:ext cx="2981692" cy="732532"/>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Ryedale, Yorkshire: 2005</a:t>
            </a:r>
          </a:p>
          <a:p>
            <a:pPr algn="ctr"/>
            <a:r>
              <a:rPr lang="en-GB" i="1" dirty="0" smtClean="0">
                <a:solidFill>
                  <a:srgbClr val="FFFF00"/>
                </a:solidFill>
              </a:rPr>
              <a:t>Touch </a:t>
            </a:r>
            <a:r>
              <a:rPr lang="en-GB" i="1" dirty="0">
                <a:solidFill>
                  <a:srgbClr val="FFFF00"/>
                </a:solidFill>
              </a:rPr>
              <a:t>for results and </a:t>
            </a:r>
            <a:r>
              <a:rPr lang="en-GB" i="1" dirty="0" smtClean="0">
                <a:solidFill>
                  <a:srgbClr val="FFFF00"/>
                </a:solidFill>
              </a:rPr>
              <a:t>details</a:t>
            </a:r>
            <a:endParaRPr lang="en-GB" i="1" dirty="0">
              <a:solidFill>
                <a:srgbClr val="FFFF0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414" y="438150"/>
            <a:ext cx="3974000" cy="6043611"/>
          </a:xfrm>
          <a:prstGeom prst="rect">
            <a:avLst/>
          </a:prstGeom>
        </p:spPr>
      </p:pic>
      <p:sp>
        <p:nvSpPr>
          <p:cNvPr id="6" name="Rectangle 5"/>
          <p:cNvSpPr/>
          <p:nvPr/>
        </p:nvSpPr>
        <p:spPr>
          <a:xfrm>
            <a:off x="6248400" y="5810250"/>
            <a:ext cx="171450" cy="10477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10449" y="3940701"/>
            <a:ext cx="161925" cy="152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572374" y="3781425"/>
            <a:ext cx="761491" cy="307777"/>
          </a:xfrm>
          <a:prstGeom prst="rect">
            <a:avLst/>
          </a:prstGeom>
          <a:noFill/>
        </p:spPr>
        <p:txBody>
          <a:bodyPr wrap="none" rtlCol="0">
            <a:spAutoFit/>
          </a:bodyPr>
          <a:lstStyle/>
          <a:p>
            <a:r>
              <a:rPr lang="en-GB" sz="1400" dirty="0" smtClean="0"/>
              <a:t>Ryedale</a:t>
            </a:r>
            <a:endParaRPr lang="en-GB" sz="1400" dirty="0"/>
          </a:p>
        </p:txBody>
      </p:sp>
      <p:sp>
        <p:nvSpPr>
          <p:cNvPr id="15" name="TextBox 14"/>
          <p:cNvSpPr txBox="1"/>
          <p:nvPr/>
        </p:nvSpPr>
        <p:spPr>
          <a:xfrm>
            <a:off x="5550958" y="5545335"/>
            <a:ext cx="868892" cy="307777"/>
          </a:xfrm>
          <a:prstGeom prst="rect">
            <a:avLst/>
          </a:prstGeom>
          <a:noFill/>
        </p:spPr>
        <p:txBody>
          <a:bodyPr wrap="none" rtlCol="0">
            <a:spAutoFit/>
          </a:bodyPr>
          <a:lstStyle/>
          <a:p>
            <a:r>
              <a:rPr lang="en-GB" sz="1400" dirty="0" err="1" smtClean="0"/>
              <a:t>Boscastle</a:t>
            </a:r>
            <a:endParaRPr lang="en-GB" sz="1400" dirty="0"/>
          </a:p>
        </p:txBody>
      </p:sp>
      <p:sp>
        <p:nvSpPr>
          <p:cNvPr id="16" name="Right Arrow 15">
            <a:hlinkClick r:id="rId5" action="ppaction://hlinksldjump"/>
          </p:cNvPr>
          <p:cNvSpPr/>
          <p:nvPr/>
        </p:nvSpPr>
        <p:spPr>
          <a:xfrm rot="16200000">
            <a:off x="4708679" y="15168"/>
            <a:ext cx="464235" cy="538292"/>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2720" y="1263033"/>
            <a:ext cx="2930090" cy="1958470"/>
          </a:xfrm>
          <a:prstGeom prst="rect">
            <a:avLst/>
          </a:prstGeom>
        </p:spPr>
      </p:pic>
      <p:pic>
        <p:nvPicPr>
          <p:cNvPr id="9" name="Picture 8"/>
          <p:cNvPicPr>
            <a:picLocks noChangeAspect="1"/>
          </p:cNvPicPr>
          <p:nvPr/>
        </p:nvPicPr>
        <p:blipFill rotWithShape="1">
          <a:blip r:embed="rId7"/>
          <a:srcRect l="31836" t="15240" r="40918" b="12204"/>
          <a:stretch/>
        </p:blipFill>
        <p:spPr>
          <a:xfrm>
            <a:off x="1691278" y="4272193"/>
            <a:ext cx="1644798" cy="2462560"/>
          </a:xfrm>
          <a:prstGeom prst="rect">
            <a:avLst/>
          </a:prstGeom>
        </p:spPr>
      </p:pic>
      <p:sp>
        <p:nvSpPr>
          <p:cNvPr id="13" name="TextBox 12"/>
          <p:cNvSpPr txBox="1"/>
          <p:nvPr/>
        </p:nvSpPr>
        <p:spPr>
          <a:xfrm rot="16200000">
            <a:off x="2478337" y="5689244"/>
            <a:ext cx="1974277" cy="246221"/>
          </a:xfrm>
          <a:prstGeom prst="rect">
            <a:avLst/>
          </a:prstGeom>
          <a:noFill/>
        </p:spPr>
        <p:txBody>
          <a:bodyPr wrap="square" rtlCol="0">
            <a:spAutoFit/>
          </a:bodyPr>
          <a:lstStyle/>
          <a:p>
            <a:r>
              <a:rPr lang="en-GB" sz="1000" dirty="0" smtClean="0"/>
              <a:t>J. Hopkins, U. of Durham</a:t>
            </a:r>
            <a:endParaRPr lang="en-GB" sz="1000" dirty="0"/>
          </a:p>
        </p:txBody>
      </p:sp>
    </p:spTree>
    <p:extLst>
      <p:ext uri="{BB962C8B-B14F-4D97-AF65-F5344CB8AC3E}">
        <p14:creationId xmlns:p14="http://schemas.microsoft.com/office/powerpoint/2010/main" val="3107589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b="1" cap="small" dirty="0" err="1" smtClean="0">
                <a:solidFill>
                  <a:srgbClr val="FFFF00"/>
                </a:solidFill>
              </a:rPr>
              <a:t>Boscastle</a:t>
            </a:r>
            <a:r>
              <a:rPr lang="en-GB" sz="3200" cap="small" dirty="0" smtClean="0">
                <a:solidFill>
                  <a:srgbClr val="FFFF00"/>
                </a:solidFill>
              </a:rPr>
              <a:t> 2004</a:t>
            </a:r>
            <a:endParaRPr lang="en-GB" sz="3200" cap="small" dirty="0">
              <a:solidFill>
                <a:srgbClr val="FFFF00"/>
              </a:solidFill>
            </a:endParaRPr>
          </a:p>
        </p:txBody>
      </p:sp>
      <p:sp>
        <p:nvSpPr>
          <p:cNvPr id="6" name="Rectangle 5">
            <a:hlinkClick r:id="rId2" action="ppaction://hlinksldjump"/>
          </p:cNvPr>
          <p:cNvSpPr/>
          <p:nvPr/>
        </p:nvSpPr>
        <p:spPr>
          <a:xfrm>
            <a:off x="1144486" y="2110612"/>
            <a:ext cx="2981692" cy="718018"/>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Meteorological Setting</a:t>
            </a:r>
            <a:endParaRPr lang="en-GB" b="1" dirty="0">
              <a:solidFill>
                <a:srgbClr val="FFFF00"/>
              </a:solidFill>
            </a:endParaRPr>
          </a:p>
        </p:txBody>
      </p:sp>
      <p:sp>
        <p:nvSpPr>
          <p:cNvPr id="7" name="Rectangle 6">
            <a:hlinkClick r:id="rId3" action="ppaction://hlinksldjump"/>
          </p:cNvPr>
          <p:cNvSpPr/>
          <p:nvPr/>
        </p:nvSpPr>
        <p:spPr>
          <a:xfrm>
            <a:off x="1144486" y="3148384"/>
            <a:ext cx="2981692" cy="718018"/>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Catchment Setting</a:t>
            </a:r>
            <a:endParaRPr lang="en-GB" b="1" dirty="0">
              <a:solidFill>
                <a:srgbClr val="FFFF00"/>
              </a:solidFill>
            </a:endParaRPr>
          </a:p>
        </p:txBody>
      </p:sp>
      <p:sp>
        <p:nvSpPr>
          <p:cNvPr id="8" name="Rectangle 7">
            <a:hlinkClick r:id="rId4" action="ppaction://hlinksldjump"/>
          </p:cNvPr>
          <p:cNvSpPr/>
          <p:nvPr/>
        </p:nvSpPr>
        <p:spPr>
          <a:xfrm>
            <a:off x="1144486" y="4186156"/>
            <a:ext cx="2981692" cy="718018"/>
          </a:xfrm>
          <a:prstGeom prst="rect">
            <a:avLst/>
          </a:prstGeom>
          <a:solidFill>
            <a:srgbClr val="0070C0">
              <a:alpha val="6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Model Results</a:t>
            </a:r>
            <a:endParaRPr lang="en-GB" b="1" dirty="0">
              <a:solidFill>
                <a:srgbClr val="FFFF00"/>
              </a:solidFill>
            </a:endParaRPr>
          </a:p>
        </p:txBody>
      </p:sp>
      <p:sp>
        <p:nvSpPr>
          <p:cNvPr id="9" name="Right Arrow 8">
            <a:hlinkClick r:id="rId5" action="ppaction://hlinksldjump"/>
          </p:cNvPr>
          <p:cNvSpPr/>
          <p:nvPr/>
        </p:nvSpPr>
        <p:spPr>
          <a:xfrm rot="16200000">
            <a:off x="8005385" y="130833"/>
            <a:ext cx="777797" cy="901875"/>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18781" y="2026204"/>
            <a:ext cx="4526440" cy="3025469"/>
          </a:xfrm>
          <a:prstGeom prst="rect">
            <a:avLst/>
          </a:prstGeom>
        </p:spPr>
      </p:pic>
    </p:spTree>
    <p:extLst>
      <p:ext uri="{BB962C8B-B14F-4D97-AF65-F5344CB8AC3E}">
        <p14:creationId xmlns:p14="http://schemas.microsoft.com/office/powerpoint/2010/main" val="34327791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cap="small" dirty="0" err="1" smtClean="0">
                <a:solidFill>
                  <a:srgbClr val="FFFF00"/>
                </a:solidFill>
              </a:rPr>
              <a:t>Boscastle</a:t>
            </a:r>
            <a:r>
              <a:rPr lang="en-GB" sz="3200" cap="small" dirty="0" smtClean="0">
                <a:solidFill>
                  <a:srgbClr val="FFFF00"/>
                </a:solidFill>
              </a:rPr>
              <a:t> 2004</a:t>
            </a:r>
            <a:endParaRPr lang="en-GB" sz="3200" cap="small" dirty="0">
              <a:solidFill>
                <a:srgbClr val="FFFF00"/>
              </a:solidFill>
            </a:endParaRPr>
          </a:p>
        </p:txBody>
      </p:sp>
      <p:sp>
        <p:nvSpPr>
          <p:cNvPr id="7" name="Rectangle 6"/>
          <p:cNvSpPr/>
          <p:nvPr/>
        </p:nvSpPr>
        <p:spPr>
          <a:xfrm>
            <a:off x="6162308" y="0"/>
            <a:ext cx="298169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solidFill>
                  <a:srgbClr val="FFFF00"/>
                </a:solidFill>
              </a:rPr>
              <a:t>Boscastle</a:t>
            </a:r>
            <a:r>
              <a:rPr lang="en-GB" b="1" dirty="0" smtClean="0">
                <a:solidFill>
                  <a:srgbClr val="FFFF00"/>
                </a:solidFill>
              </a:rPr>
              <a:t>: Catchment Setting</a:t>
            </a:r>
            <a:endParaRPr lang="en-GB" b="1" dirty="0">
              <a:solidFill>
                <a:srgbClr val="FFFF00"/>
              </a:solidFill>
            </a:endParaRPr>
          </a:p>
        </p:txBody>
      </p:sp>
      <p:pic>
        <p:nvPicPr>
          <p:cNvPr id="9"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868" y="2217028"/>
            <a:ext cx="4740275" cy="433617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037" y="3667125"/>
            <a:ext cx="2238375" cy="2000250"/>
          </a:xfrm>
          <a:prstGeom prst="rect">
            <a:avLst/>
          </a:prstGeom>
        </p:spPr>
      </p:pic>
      <p:sp>
        <p:nvSpPr>
          <p:cNvPr id="5" name="TextBox 4"/>
          <p:cNvSpPr txBox="1"/>
          <p:nvPr/>
        </p:nvSpPr>
        <p:spPr>
          <a:xfrm>
            <a:off x="3119099" y="5600700"/>
            <a:ext cx="590226" cy="369332"/>
          </a:xfrm>
          <a:prstGeom prst="rect">
            <a:avLst/>
          </a:prstGeom>
          <a:noFill/>
        </p:spPr>
        <p:txBody>
          <a:bodyPr wrap="none" rtlCol="0">
            <a:spAutoFit/>
          </a:bodyPr>
          <a:lstStyle/>
          <a:p>
            <a:r>
              <a:rPr lang="en-GB" dirty="0" smtClean="0">
                <a:solidFill>
                  <a:srgbClr val="FFFF00"/>
                </a:solidFill>
              </a:rPr>
              <a:t>6km</a:t>
            </a:r>
            <a:endParaRPr lang="en-GB" dirty="0">
              <a:solidFill>
                <a:srgbClr val="FFFF00"/>
              </a:solidFill>
            </a:endParaRPr>
          </a:p>
        </p:txBody>
      </p:sp>
      <p:cxnSp>
        <p:nvCxnSpPr>
          <p:cNvPr id="10" name="Straight Connector 9"/>
          <p:cNvCxnSpPr/>
          <p:nvPr/>
        </p:nvCxnSpPr>
        <p:spPr>
          <a:xfrm>
            <a:off x="1638300" y="5638800"/>
            <a:ext cx="3543300" cy="0"/>
          </a:xfrm>
          <a:prstGeom prst="line">
            <a:avLst/>
          </a:prstGeom>
          <a:ln>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ight Arrow 7">
            <a:hlinkClick r:id="rId4" action="ppaction://hlinksldjump"/>
          </p:cNvPr>
          <p:cNvSpPr/>
          <p:nvPr/>
        </p:nvSpPr>
        <p:spPr>
          <a:xfrm rot="16200000">
            <a:off x="1061840" y="250769"/>
            <a:ext cx="805932" cy="934498"/>
          </a:xfrm>
          <a:prstGeom prst="rightArrow">
            <a:avLst>
              <a:gd name="adj1" fmla="val 80037"/>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28947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6200000">
            <a:off x="-3095943" y="3095942"/>
            <a:ext cx="6858001" cy="666115"/>
          </a:xfrm>
          <a:prstGeom prst="rect">
            <a:avLst/>
          </a:prstGeom>
          <a:solidFill>
            <a:srgbClr val="2E75B6"/>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cap="small" dirty="0" smtClean="0">
                <a:solidFill>
                  <a:srgbClr val="FFFF00"/>
                </a:solidFill>
              </a:rPr>
              <a:t>Case Studies in the UK: </a:t>
            </a:r>
            <a:r>
              <a:rPr lang="en-GB" sz="3200" b="1" cap="small" dirty="0" err="1" smtClean="0">
                <a:solidFill>
                  <a:srgbClr val="FFFF00"/>
                </a:solidFill>
              </a:rPr>
              <a:t>Boscastle</a:t>
            </a:r>
            <a:r>
              <a:rPr lang="en-GB" sz="3200" cap="small" dirty="0" smtClean="0">
                <a:solidFill>
                  <a:srgbClr val="FFFF00"/>
                </a:solidFill>
              </a:rPr>
              <a:t> 2004</a:t>
            </a:r>
            <a:endParaRPr lang="en-GB" sz="3200" cap="small" dirty="0">
              <a:solidFill>
                <a:srgbClr val="FFFF00"/>
              </a:solidFill>
            </a:endParaRPr>
          </a:p>
        </p:txBody>
      </p:sp>
      <p:sp>
        <p:nvSpPr>
          <p:cNvPr id="6" name="Rectangle 5"/>
          <p:cNvSpPr/>
          <p:nvPr/>
        </p:nvSpPr>
        <p:spPr>
          <a:xfrm>
            <a:off x="6162308" y="0"/>
            <a:ext cx="2981692" cy="718018"/>
          </a:xfrm>
          <a:prstGeom prst="rect">
            <a:avLst/>
          </a:prstGeom>
          <a:solidFill>
            <a:srgbClr val="0070C0">
              <a:alpha val="4000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rPr>
              <a:t>Meteorological Setting</a:t>
            </a:r>
            <a:endParaRPr lang="en-GB" b="1" dirty="0">
              <a:solidFill>
                <a:srgbClr val="FFFF00"/>
              </a:solidFill>
            </a:endParaRPr>
          </a:p>
        </p:txBody>
      </p:sp>
      <p:pic>
        <p:nvPicPr>
          <p:cNvPr id="9" name="radar_16aug0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6116" y="42097"/>
            <a:ext cx="5410200" cy="432816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154" y="3694336"/>
            <a:ext cx="3954908" cy="3045279"/>
          </a:xfrm>
          <a:prstGeom prst="rect">
            <a:avLst/>
          </a:prstGeom>
        </p:spPr>
      </p:pic>
      <p:sp>
        <p:nvSpPr>
          <p:cNvPr id="7" name="Rectangle 6"/>
          <p:cNvSpPr/>
          <p:nvPr/>
        </p:nvSpPr>
        <p:spPr>
          <a:xfrm>
            <a:off x="991280" y="4745084"/>
            <a:ext cx="3755710" cy="1619704"/>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smtClean="0">
                <a:solidFill>
                  <a:srgbClr val="FFFF00"/>
                </a:solidFill>
              </a:rPr>
              <a:t>The intense rainfall over </a:t>
            </a:r>
            <a:r>
              <a:rPr lang="en-GB" sz="1200" dirty="0" err="1" smtClean="0">
                <a:solidFill>
                  <a:srgbClr val="FFFF00"/>
                </a:solidFill>
              </a:rPr>
              <a:t>Boscastle</a:t>
            </a:r>
            <a:r>
              <a:rPr lang="en-GB" sz="1200" dirty="0" smtClean="0">
                <a:solidFill>
                  <a:srgbClr val="FFFF00"/>
                </a:solidFill>
              </a:rPr>
              <a:t> and the </a:t>
            </a:r>
            <a:r>
              <a:rPr lang="en-GB" sz="1200" dirty="0" err="1" smtClean="0">
                <a:solidFill>
                  <a:srgbClr val="FFFF00"/>
                </a:solidFill>
              </a:rPr>
              <a:t>Valency</a:t>
            </a:r>
            <a:r>
              <a:rPr lang="en-GB" sz="1200" dirty="0" smtClean="0">
                <a:solidFill>
                  <a:srgbClr val="FFFF00"/>
                </a:solidFill>
              </a:rPr>
              <a:t> catchment was caused by a number of conditions. A slow moving low-pressure system from the south-west brought moist air to the region. Conditions at the smaller scale made it possible for convective cells to repeatedly form over the same small area along the north Cornwall coast, leading to a prolonged period of intense, convective downpours over a small area. (Golding, 2005)</a:t>
            </a:r>
            <a:endParaRPr lang="en-GB" sz="1200" dirty="0">
              <a:solidFill>
                <a:srgbClr val="FFFF00"/>
              </a:solidFill>
            </a:endParaRPr>
          </a:p>
        </p:txBody>
      </p:sp>
      <p:sp>
        <p:nvSpPr>
          <p:cNvPr id="8" name="Rectangle 7"/>
          <p:cNvSpPr/>
          <p:nvPr/>
        </p:nvSpPr>
        <p:spPr>
          <a:xfrm>
            <a:off x="6248436" y="1526459"/>
            <a:ext cx="2778626" cy="752475"/>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solidFill>
                  <a:srgbClr val="FFFF00"/>
                </a:solidFill>
              </a:rPr>
              <a:t>Click on the radar image to view the rainfall activity during the event in action. </a:t>
            </a:r>
            <a:endParaRPr lang="en-GB" sz="1400" b="1" dirty="0">
              <a:solidFill>
                <a:srgbClr val="FFFF00"/>
              </a:solidFill>
            </a:endParaRPr>
          </a:p>
        </p:txBody>
      </p:sp>
      <p:sp>
        <p:nvSpPr>
          <p:cNvPr id="10" name="Down Arrow 9"/>
          <p:cNvSpPr/>
          <p:nvPr/>
        </p:nvSpPr>
        <p:spPr>
          <a:xfrm rot="5400000">
            <a:off x="5904775" y="1680412"/>
            <a:ext cx="318731" cy="40646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81053" y="3402512"/>
            <a:ext cx="2317434" cy="314325"/>
          </a:xfrm>
          <a:prstGeom prst="rect">
            <a:avLst/>
          </a:prstGeom>
          <a:solidFill>
            <a:srgbClr val="0070C0">
              <a:alpha val="69020"/>
            </a:srgb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smtClean="0">
                <a:solidFill>
                  <a:srgbClr val="FFFF00"/>
                </a:solidFill>
              </a:rPr>
              <a:t>Synoptic Setting. 16</a:t>
            </a:r>
            <a:r>
              <a:rPr lang="en-GB" sz="1200" baseline="30000" dirty="0" smtClean="0">
                <a:solidFill>
                  <a:srgbClr val="FFFF00"/>
                </a:solidFill>
              </a:rPr>
              <a:t>th</a:t>
            </a:r>
            <a:r>
              <a:rPr lang="en-GB" sz="1200" dirty="0" smtClean="0">
                <a:solidFill>
                  <a:srgbClr val="FFFF00"/>
                </a:solidFill>
              </a:rPr>
              <a:t> August 2004</a:t>
            </a:r>
            <a:endParaRPr lang="en-GB" sz="1200" dirty="0">
              <a:solidFill>
                <a:srgbClr val="FFFF00"/>
              </a:solidFill>
            </a:endParaRPr>
          </a:p>
        </p:txBody>
      </p:sp>
      <p:sp>
        <p:nvSpPr>
          <p:cNvPr id="13" name="Right Arrow 12">
            <a:hlinkClick r:id="rId6" action="ppaction://hlinksldjump"/>
          </p:cNvPr>
          <p:cNvSpPr/>
          <p:nvPr/>
        </p:nvSpPr>
        <p:spPr>
          <a:xfrm rot="16200000">
            <a:off x="8200942" y="5877118"/>
            <a:ext cx="635787" cy="743897"/>
          </a:xfrm>
          <a:prstGeom prst="rightArrow">
            <a:avLst>
              <a:gd name="adj1" fmla="val 80037"/>
              <a:gd name="adj2" fmla="val 50000"/>
            </a:avLst>
          </a:prstGeom>
          <a:solidFill>
            <a:srgbClr val="FFC0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996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1613</TotalTime>
  <Words>1921</Words>
  <Application>Microsoft Office PowerPoint</Application>
  <PresentationFormat>On-screen Show (4:3)</PresentationFormat>
  <Paragraphs>165</Paragraphs>
  <Slides>22</Slides>
  <Notes>5</Notes>
  <HiddenSlides>1</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The Hydro-Geomorphic Effects of Storms</vt:lpstr>
      <vt:lpstr>The Hydro-Geomorphic Effects of Storms</vt:lpstr>
      <vt:lpstr>PowerPoint Presentation</vt:lpstr>
      <vt:lpstr>The Hydro-Geomorphic Effects of Storms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Geomorphic Effects of Storms</dc:title>
  <dc:creator>LucidPapers</dc:creator>
  <cp:lastModifiedBy>Declan Valters</cp:lastModifiedBy>
  <cp:revision>129</cp:revision>
  <dcterms:created xsi:type="dcterms:W3CDTF">2014-08-27T09:36:00Z</dcterms:created>
  <dcterms:modified xsi:type="dcterms:W3CDTF">2015-05-21T14:04:34Z</dcterms:modified>
</cp:coreProperties>
</file>